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Heebo Light" pitchFamily="2" charset="-79"/>
      <p:regular r:id="rId15"/>
    </p:embeddedFont>
    <p:embeddedFont>
      <p:font typeface="Montserrat" panose="00000500000000000000" pitchFamily="2"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412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6" y="909136"/>
            <a:ext cx="7415927" cy="4258628"/>
          </a:xfrm>
          <a:prstGeom prst="rect">
            <a:avLst/>
          </a:prstGeom>
          <a:noFill/>
          <a:ln/>
        </p:spPr>
        <p:txBody>
          <a:bodyPr wrap="square" lIns="0" tIns="0" rIns="0" bIns="0" rtlCol="0" anchor="t"/>
          <a:lstStyle/>
          <a:p>
            <a:pPr marL="0" indent="0">
              <a:lnSpc>
                <a:spcPts val="8350"/>
              </a:lnSpc>
              <a:buNone/>
            </a:pPr>
            <a:r>
              <a:rPr lang="en-US" sz="6700" dirty="0">
                <a:solidFill>
                  <a:srgbClr val="F2F0F4"/>
                </a:solidFill>
                <a:latin typeface="Montserrat" pitchFamily="34" charset="0"/>
                <a:ea typeface="Montserrat" pitchFamily="34" charset="-122"/>
                <a:cs typeface="Montserrat" pitchFamily="34" charset="-120"/>
              </a:rPr>
              <a:t>Small Office Network Design with Packet Tracer</a:t>
            </a:r>
            <a:endParaRPr lang="en-US" sz="6700" dirty="0"/>
          </a:p>
        </p:txBody>
      </p:sp>
      <p:sp>
        <p:nvSpPr>
          <p:cNvPr id="4" name="Text 1"/>
          <p:cNvSpPr/>
          <p:nvPr/>
        </p:nvSpPr>
        <p:spPr>
          <a:xfrm>
            <a:off x="864035" y="5348862"/>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Explore VLAN and DHCP implementation for efficient networking.</a:t>
            </a:r>
            <a:endParaRPr lang="en-US" sz="1900" dirty="0"/>
          </a:p>
        </p:txBody>
      </p:sp>
      <p:sp>
        <p:nvSpPr>
          <p:cNvPr id="5" name="TextBox 4">
            <a:extLst>
              <a:ext uri="{FF2B5EF4-FFF2-40B4-BE49-F238E27FC236}">
                <a16:creationId xmlns:a16="http://schemas.microsoft.com/office/drawing/2014/main" id="{E4C2DDC9-6FBB-CA98-3C55-7C5F2EFD2773}"/>
              </a:ext>
            </a:extLst>
          </p:cNvPr>
          <p:cNvSpPr txBox="1"/>
          <p:nvPr/>
        </p:nvSpPr>
        <p:spPr>
          <a:xfrm>
            <a:off x="12334579" y="6306209"/>
            <a:ext cx="2295821" cy="1754326"/>
          </a:xfrm>
          <a:prstGeom prst="rect">
            <a:avLst/>
          </a:prstGeom>
          <a:noFill/>
        </p:spPr>
        <p:txBody>
          <a:bodyPr wrap="none" rtlCol="0">
            <a:spAutoFit/>
          </a:bodyPr>
          <a:lstStyle/>
          <a:p>
            <a:r>
              <a:rPr lang="en-US" dirty="0">
                <a:solidFill>
                  <a:schemeClr val="bg1"/>
                </a:solidFill>
              </a:rPr>
              <a:t>Names :</a:t>
            </a:r>
          </a:p>
          <a:p>
            <a:r>
              <a:rPr lang="en-US" dirty="0">
                <a:solidFill>
                  <a:schemeClr val="bg1"/>
                </a:solidFill>
              </a:rPr>
              <a:t>Malak Ossama Sobeih </a:t>
            </a:r>
          </a:p>
          <a:p>
            <a:r>
              <a:rPr lang="en-US" dirty="0" err="1">
                <a:solidFill>
                  <a:schemeClr val="bg1"/>
                </a:solidFill>
              </a:rPr>
              <a:t>Ather</a:t>
            </a:r>
            <a:r>
              <a:rPr lang="en-US" dirty="0">
                <a:solidFill>
                  <a:schemeClr val="bg1"/>
                </a:solidFill>
              </a:rPr>
              <a:t> Ahmed </a:t>
            </a:r>
          </a:p>
          <a:p>
            <a:r>
              <a:rPr lang="en-US" dirty="0">
                <a:solidFill>
                  <a:schemeClr val="bg1"/>
                </a:solidFill>
              </a:rPr>
              <a:t>Ahmed Ali </a:t>
            </a:r>
          </a:p>
          <a:p>
            <a:r>
              <a:rPr lang="en-US" dirty="0">
                <a:solidFill>
                  <a:schemeClr val="bg1"/>
                </a:solidFill>
              </a:rPr>
              <a:t>Ahmed </a:t>
            </a:r>
            <a:r>
              <a:rPr lang="en-US" dirty="0" err="1">
                <a:solidFill>
                  <a:schemeClr val="bg1"/>
                </a:solidFill>
              </a:rPr>
              <a:t>Youssry</a:t>
            </a:r>
            <a:r>
              <a:rPr lang="en-US" dirty="0">
                <a:solidFill>
                  <a:schemeClr val="bg1"/>
                </a:solidFill>
              </a:rPr>
              <a:t> </a:t>
            </a:r>
          </a:p>
          <a:p>
            <a:r>
              <a:rPr lang="en-US" dirty="0" err="1">
                <a:solidFill>
                  <a:schemeClr val="bg1"/>
                </a:solidFill>
              </a:rPr>
              <a:t>Abdelmagid</a:t>
            </a:r>
            <a:r>
              <a:rPr lang="en-US" dirty="0">
                <a:solidFill>
                  <a:schemeClr val="bg1"/>
                </a:solidFill>
              </a:rPr>
              <a:t> Azab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80000"/>
            </a:srgbClr>
          </a:solidFill>
          <a:ln/>
        </p:spPr>
      </p:sp>
      <p:sp>
        <p:nvSpPr>
          <p:cNvPr id="4" name="Text 1"/>
          <p:cNvSpPr/>
          <p:nvPr/>
        </p:nvSpPr>
        <p:spPr>
          <a:xfrm>
            <a:off x="864037" y="933270"/>
            <a:ext cx="6574036"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packet tracer project </a:t>
            </a:r>
            <a:endParaRPr lang="en-US" sz="4850" dirty="0"/>
          </a:p>
        </p:txBody>
      </p:sp>
      <p:pic>
        <p:nvPicPr>
          <p:cNvPr id="5" name="Image 1"/>
          <p:cNvPicPr>
            <a:picLocks noChangeAspect="1"/>
          </p:cNvPicPr>
          <p:nvPr/>
        </p:nvPicPr>
        <p:blipFill>
          <a:blip r:embed="rId4"/>
          <a:srcRect/>
          <a:stretch/>
        </p:blipFill>
        <p:spPr>
          <a:xfrm>
            <a:off x="173421" y="1907627"/>
            <a:ext cx="14125903" cy="559675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981551"/>
            <a:ext cx="7415927" cy="1543050"/>
          </a:xfrm>
          <a:prstGeom prst="rect">
            <a:avLst/>
          </a:prstGeom>
          <a:noFill/>
          <a:ln/>
        </p:spPr>
        <p:txBody>
          <a:bodyPr wrap="squar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Testing and Troubleshooting</a:t>
            </a:r>
            <a:endParaRPr lang="en-US" sz="4850" dirty="0"/>
          </a:p>
        </p:txBody>
      </p:sp>
      <p:sp>
        <p:nvSpPr>
          <p:cNvPr id="4" name="Shape 1"/>
          <p:cNvSpPr/>
          <p:nvPr/>
        </p:nvSpPr>
        <p:spPr>
          <a:xfrm>
            <a:off x="6350437" y="2894886"/>
            <a:ext cx="7415927" cy="4353163"/>
          </a:xfrm>
          <a:prstGeom prst="roundRect">
            <a:avLst>
              <a:gd name="adj" fmla="val 2382"/>
            </a:avLst>
          </a:prstGeom>
          <a:noFill/>
          <a:ln w="15240">
            <a:solidFill>
              <a:srgbClr val="FFFFFF">
                <a:alpha val="24000"/>
              </a:srgbClr>
            </a:solidFill>
            <a:prstDash val="solid"/>
          </a:ln>
        </p:spPr>
      </p:sp>
      <p:sp>
        <p:nvSpPr>
          <p:cNvPr id="5" name="Shape 2"/>
          <p:cNvSpPr/>
          <p:nvPr/>
        </p:nvSpPr>
        <p:spPr>
          <a:xfrm>
            <a:off x="6365677" y="2910126"/>
            <a:ext cx="7385447" cy="706517"/>
          </a:xfrm>
          <a:prstGeom prst="rect">
            <a:avLst/>
          </a:prstGeom>
          <a:solidFill>
            <a:srgbClr val="FFFFFF">
              <a:alpha val="4000"/>
            </a:srgbClr>
          </a:solidFill>
          <a:ln/>
        </p:spPr>
      </p:sp>
      <p:sp>
        <p:nvSpPr>
          <p:cNvPr id="6" name="Text 3"/>
          <p:cNvSpPr/>
          <p:nvPr/>
        </p:nvSpPr>
        <p:spPr>
          <a:xfrm>
            <a:off x="6612493" y="3065859"/>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Command</a:t>
            </a:r>
            <a:endParaRPr lang="en-US" sz="1900" dirty="0"/>
          </a:p>
        </p:txBody>
      </p:sp>
      <p:sp>
        <p:nvSpPr>
          <p:cNvPr id="7" name="Text 4"/>
          <p:cNvSpPr/>
          <p:nvPr/>
        </p:nvSpPr>
        <p:spPr>
          <a:xfrm>
            <a:off x="10309027" y="3065859"/>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Purpose</a:t>
            </a:r>
            <a:endParaRPr lang="en-US" sz="1900" dirty="0"/>
          </a:p>
        </p:txBody>
      </p:sp>
      <p:sp>
        <p:nvSpPr>
          <p:cNvPr id="8" name="Shape 5"/>
          <p:cNvSpPr/>
          <p:nvPr/>
        </p:nvSpPr>
        <p:spPr>
          <a:xfrm>
            <a:off x="6365677" y="3616643"/>
            <a:ext cx="7385447" cy="706517"/>
          </a:xfrm>
          <a:prstGeom prst="rect">
            <a:avLst/>
          </a:prstGeom>
          <a:solidFill>
            <a:srgbClr val="000000">
              <a:alpha val="4000"/>
            </a:srgbClr>
          </a:solidFill>
          <a:ln/>
        </p:spPr>
      </p:sp>
      <p:sp>
        <p:nvSpPr>
          <p:cNvPr id="9" name="Text 6"/>
          <p:cNvSpPr/>
          <p:nvPr/>
        </p:nvSpPr>
        <p:spPr>
          <a:xfrm>
            <a:off x="6612493" y="377237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show vlan</a:t>
            </a:r>
            <a:endParaRPr lang="en-US" sz="1900" dirty="0"/>
          </a:p>
        </p:txBody>
      </p:sp>
      <p:sp>
        <p:nvSpPr>
          <p:cNvPr id="10" name="Text 7"/>
          <p:cNvSpPr/>
          <p:nvPr/>
        </p:nvSpPr>
        <p:spPr>
          <a:xfrm>
            <a:off x="10309027" y="377237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Verify VLAN configurations</a:t>
            </a:r>
            <a:endParaRPr lang="en-US" sz="1900" dirty="0"/>
          </a:p>
        </p:txBody>
      </p:sp>
      <p:sp>
        <p:nvSpPr>
          <p:cNvPr id="11" name="Shape 8"/>
          <p:cNvSpPr/>
          <p:nvPr/>
        </p:nvSpPr>
        <p:spPr>
          <a:xfrm>
            <a:off x="6365677" y="4323159"/>
            <a:ext cx="7385447" cy="1101566"/>
          </a:xfrm>
          <a:prstGeom prst="rect">
            <a:avLst/>
          </a:prstGeom>
          <a:solidFill>
            <a:srgbClr val="FFFFFF">
              <a:alpha val="4000"/>
            </a:srgbClr>
          </a:solidFill>
          <a:ln/>
        </p:spPr>
      </p:sp>
      <p:sp>
        <p:nvSpPr>
          <p:cNvPr id="12" name="Text 9"/>
          <p:cNvSpPr/>
          <p:nvPr/>
        </p:nvSpPr>
        <p:spPr>
          <a:xfrm>
            <a:off x="6612493" y="4478893"/>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show ip dhcp binding</a:t>
            </a:r>
            <a:endParaRPr lang="en-US" sz="1900" dirty="0"/>
          </a:p>
        </p:txBody>
      </p:sp>
      <p:sp>
        <p:nvSpPr>
          <p:cNvPr id="13" name="Text 10"/>
          <p:cNvSpPr/>
          <p:nvPr/>
        </p:nvSpPr>
        <p:spPr>
          <a:xfrm>
            <a:off x="10309027" y="4478893"/>
            <a:ext cx="3195280"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Check DHCP address assignments</a:t>
            </a:r>
            <a:endParaRPr lang="en-US" sz="1900" dirty="0"/>
          </a:p>
        </p:txBody>
      </p:sp>
      <p:sp>
        <p:nvSpPr>
          <p:cNvPr id="14" name="Shape 11"/>
          <p:cNvSpPr/>
          <p:nvPr/>
        </p:nvSpPr>
        <p:spPr>
          <a:xfrm>
            <a:off x="6365677" y="5424726"/>
            <a:ext cx="7385447" cy="1101566"/>
          </a:xfrm>
          <a:prstGeom prst="rect">
            <a:avLst/>
          </a:prstGeom>
          <a:solidFill>
            <a:srgbClr val="000000">
              <a:alpha val="4000"/>
            </a:srgbClr>
          </a:solidFill>
          <a:ln/>
        </p:spPr>
      </p:sp>
      <p:sp>
        <p:nvSpPr>
          <p:cNvPr id="15" name="Text 12"/>
          <p:cNvSpPr/>
          <p:nvPr/>
        </p:nvSpPr>
        <p:spPr>
          <a:xfrm>
            <a:off x="6612493" y="5580459"/>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ping</a:t>
            </a:r>
            <a:endParaRPr lang="en-US" sz="1900" dirty="0"/>
          </a:p>
        </p:txBody>
      </p:sp>
      <p:sp>
        <p:nvSpPr>
          <p:cNvPr id="16" name="Text 13"/>
          <p:cNvSpPr/>
          <p:nvPr/>
        </p:nvSpPr>
        <p:spPr>
          <a:xfrm>
            <a:off x="10309027" y="5580459"/>
            <a:ext cx="3195280"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Test connectivity between devices</a:t>
            </a:r>
            <a:endParaRPr lang="en-US" sz="1900" dirty="0"/>
          </a:p>
        </p:txBody>
      </p:sp>
      <p:sp>
        <p:nvSpPr>
          <p:cNvPr id="17" name="Shape 14"/>
          <p:cNvSpPr/>
          <p:nvPr/>
        </p:nvSpPr>
        <p:spPr>
          <a:xfrm>
            <a:off x="6365677" y="6526292"/>
            <a:ext cx="7385447" cy="706517"/>
          </a:xfrm>
          <a:prstGeom prst="rect">
            <a:avLst/>
          </a:prstGeom>
          <a:solidFill>
            <a:srgbClr val="FFFFFF">
              <a:alpha val="4000"/>
            </a:srgbClr>
          </a:solidFill>
          <a:ln/>
        </p:spPr>
      </p:sp>
      <p:sp>
        <p:nvSpPr>
          <p:cNvPr id="18" name="Text 15"/>
          <p:cNvSpPr/>
          <p:nvPr/>
        </p:nvSpPr>
        <p:spPr>
          <a:xfrm>
            <a:off x="6612493" y="668202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tracert</a:t>
            </a:r>
            <a:endParaRPr lang="en-US" sz="1900" dirty="0"/>
          </a:p>
        </p:txBody>
      </p:sp>
      <p:sp>
        <p:nvSpPr>
          <p:cNvPr id="19" name="Text 16"/>
          <p:cNvSpPr/>
          <p:nvPr/>
        </p:nvSpPr>
        <p:spPr>
          <a:xfrm>
            <a:off x="10309027" y="668202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Analyze network path</a:t>
            </a:r>
            <a:endParaRPr lang="en-US"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3158133"/>
            <a:ext cx="6172200"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Thank you!</a:t>
            </a:r>
            <a:endParaRPr lang="en-US" sz="4850" dirty="0"/>
          </a:p>
        </p:txBody>
      </p:sp>
      <p:sp>
        <p:nvSpPr>
          <p:cNvPr id="4" name="Text 1"/>
          <p:cNvSpPr/>
          <p:nvPr/>
        </p:nvSpPr>
        <p:spPr>
          <a:xfrm>
            <a:off x="864037" y="4299942"/>
            <a:ext cx="6172200"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 Any questions?</a:t>
            </a:r>
            <a:endParaRPr lang="en-US" sz="4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00789" y="472083"/>
            <a:ext cx="7043380" cy="536496"/>
          </a:xfrm>
          <a:prstGeom prst="rect">
            <a:avLst/>
          </a:prstGeom>
          <a:noFill/>
          <a:ln/>
        </p:spPr>
        <p:txBody>
          <a:bodyPr wrap="none" lIns="0" tIns="0" rIns="0" bIns="0" rtlCol="0" anchor="t"/>
          <a:lstStyle/>
          <a:p>
            <a:pPr marL="0" indent="0">
              <a:lnSpc>
                <a:spcPts val="4200"/>
              </a:lnSpc>
              <a:buNone/>
            </a:pPr>
            <a:r>
              <a:rPr lang="en-US" sz="3350" dirty="0">
                <a:solidFill>
                  <a:srgbClr val="F2F0F4"/>
                </a:solidFill>
                <a:latin typeface="Montserrat" pitchFamily="34" charset="0"/>
                <a:ea typeface="Montserrat" pitchFamily="34" charset="-122"/>
                <a:cs typeface="Montserrat" pitchFamily="34" charset="-120"/>
              </a:rPr>
              <a:t>Small Office Network Challenges</a:t>
            </a:r>
            <a:endParaRPr lang="en-US" sz="3350" dirty="0"/>
          </a:p>
        </p:txBody>
      </p:sp>
      <p:pic>
        <p:nvPicPr>
          <p:cNvPr id="3" name="Image 0" descr="preencoded.png"/>
          <p:cNvPicPr>
            <a:picLocks noChangeAspect="1"/>
          </p:cNvPicPr>
          <p:nvPr/>
        </p:nvPicPr>
        <p:blipFill>
          <a:blip r:embed="rId3"/>
          <a:stretch>
            <a:fillRect/>
          </a:stretch>
        </p:blipFill>
        <p:spPr>
          <a:xfrm>
            <a:off x="600788" y="1155813"/>
            <a:ext cx="7043381" cy="2807545"/>
          </a:xfrm>
          <a:prstGeom prst="rect">
            <a:avLst/>
          </a:prstGeom>
        </p:spPr>
      </p:pic>
      <p:sp>
        <p:nvSpPr>
          <p:cNvPr id="4" name="Text 1"/>
          <p:cNvSpPr/>
          <p:nvPr/>
        </p:nvSpPr>
        <p:spPr>
          <a:xfrm>
            <a:off x="600787" y="4131200"/>
            <a:ext cx="13428821" cy="549354"/>
          </a:xfrm>
          <a:prstGeom prst="rect">
            <a:avLst/>
          </a:prstGeom>
          <a:noFill/>
          <a:ln/>
        </p:spPr>
        <p:txBody>
          <a:bodyPr wrap="square" lIns="0" tIns="0" rIns="0" bIns="0" rtlCol="0" anchor="t"/>
          <a:lstStyle/>
          <a:p>
            <a:pPr marL="0" indent="0">
              <a:lnSpc>
                <a:spcPts val="2150"/>
              </a:lnSpc>
              <a:buNone/>
            </a:pPr>
            <a:r>
              <a:rPr lang="en-US" sz="2000" dirty="0">
                <a:solidFill>
                  <a:srgbClr val="DCD7E5"/>
                </a:solidFill>
                <a:latin typeface="Heebo Light" pitchFamily="34" charset="0"/>
                <a:ea typeface="Heebo Light" pitchFamily="34" charset="-122"/>
                <a:cs typeface="Heebo Light" pitchFamily="34" charset="-120"/>
              </a:rPr>
              <a:t>Imagine a three-story office building with four departments, each situated on a different floor. Our challenge was to design a secure and efficient network infrastructure to meet their unique needs.</a:t>
            </a:r>
            <a:endParaRPr lang="en-US" sz="2000" dirty="0"/>
          </a:p>
        </p:txBody>
      </p:sp>
      <p:sp>
        <p:nvSpPr>
          <p:cNvPr id="5" name="Text 2"/>
          <p:cNvSpPr/>
          <p:nvPr/>
        </p:nvSpPr>
        <p:spPr>
          <a:xfrm>
            <a:off x="600786" y="4760745"/>
            <a:ext cx="13428821" cy="549354"/>
          </a:xfrm>
          <a:prstGeom prst="rect">
            <a:avLst/>
          </a:prstGeom>
          <a:noFill/>
          <a:ln/>
        </p:spPr>
        <p:txBody>
          <a:bodyPr wrap="square" lIns="0" tIns="0" rIns="0" bIns="0" rtlCol="0" anchor="t"/>
          <a:lstStyle/>
          <a:p>
            <a:pPr marL="0" indent="0">
              <a:lnSpc>
                <a:spcPts val="2150"/>
              </a:lnSpc>
              <a:buNone/>
            </a:pPr>
            <a:r>
              <a:rPr lang="en-US" dirty="0">
                <a:solidFill>
                  <a:srgbClr val="DCD7E5"/>
                </a:solidFill>
                <a:latin typeface="Heebo Light" pitchFamily="34" charset="0"/>
                <a:ea typeface="Heebo Light" pitchFamily="34" charset="-122"/>
                <a:cs typeface="Heebo Light" pitchFamily="34" charset="-120"/>
              </a:rPr>
              <a:t>Each floor had its own switch, serving as the central hub for devices within the department. We needed a way to segregate network traffic and enhance security, preventing unauthorized access between departments. The solution? VLANs (Virtual Local Area Networks).</a:t>
            </a:r>
            <a:endParaRPr lang="en-US" dirty="0"/>
          </a:p>
        </p:txBody>
      </p:sp>
      <p:sp>
        <p:nvSpPr>
          <p:cNvPr id="6" name="Text 3"/>
          <p:cNvSpPr/>
          <p:nvPr/>
        </p:nvSpPr>
        <p:spPr>
          <a:xfrm>
            <a:off x="600789" y="5710181"/>
            <a:ext cx="13428821" cy="549354"/>
          </a:xfrm>
          <a:prstGeom prst="rect">
            <a:avLst/>
          </a:prstGeom>
          <a:noFill/>
          <a:ln/>
        </p:spPr>
        <p:txBody>
          <a:bodyPr wrap="square" lIns="0" tIns="0" rIns="0" bIns="0" rtlCol="0" anchor="t"/>
          <a:lstStyle/>
          <a:p>
            <a:pPr marL="0" indent="0">
              <a:lnSpc>
                <a:spcPts val="2150"/>
              </a:lnSpc>
              <a:buNone/>
            </a:pPr>
            <a:r>
              <a:rPr lang="en-US" dirty="0">
                <a:solidFill>
                  <a:srgbClr val="DCD7E5"/>
                </a:solidFill>
                <a:latin typeface="Heebo Light" pitchFamily="34" charset="0"/>
                <a:ea typeface="Heebo Light" pitchFamily="34" charset="-122"/>
                <a:cs typeface="Heebo Light" pitchFamily="34" charset="-120"/>
              </a:rPr>
              <a:t>By assigning each department its own VLAN, we could allow devices within that department to communicate freely, while isolating them from other departments. VLANs provided an additional layer of security by preventing sensitive information from leaking between departments.</a:t>
            </a:r>
            <a:endParaRPr lang="en-US" dirty="0"/>
          </a:p>
        </p:txBody>
      </p:sp>
      <p:sp>
        <p:nvSpPr>
          <p:cNvPr id="7" name="Text 4"/>
          <p:cNvSpPr/>
          <p:nvPr/>
        </p:nvSpPr>
        <p:spPr>
          <a:xfrm>
            <a:off x="600789" y="6607427"/>
            <a:ext cx="13428821" cy="549354"/>
          </a:xfrm>
          <a:prstGeom prst="rect">
            <a:avLst/>
          </a:prstGeom>
          <a:noFill/>
          <a:ln/>
        </p:spPr>
        <p:txBody>
          <a:bodyPr wrap="square" lIns="0" tIns="0" rIns="0" bIns="0" rtlCol="0" anchor="t"/>
          <a:lstStyle/>
          <a:p>
            <a:pPr marL="0" indent="0">
              <a:lnSpc>
                <a:spcPts val="2150"/>
              </a:lnSpc>
              <a:buNone/>
            </a:pPr>
            <a:r>
              <a:rPr lang="en-US" sz="2000" dirty="0">
                <a:solidFill>
                  <a:srgbClr val="DCD7E5"/>
                </a:solidFill>
                <a:latin typeface="Heebo Light" pitchFamily="34" charset="0"/>
                <a:ea typeface="Heebo Light" pitchFamily="34" charset="-122"/>
                <a:cs typeface="Heebo Light" pitchFamily="34" charset="-120"/>
              </a:rPr>
              <a:t>This solution not only enhanced security but also improved network performance by reducing broadcast traffic. To simplify device configuration and management, we implemented DHCP (Dynamic Host Configuration Protocol).</a:t>
            </a:r>
            <a:endParaRPr lang="en-US" sz="2000" dirty="0"/>
          </a:p>
        </p:txBody>
      </p:sp>
      <p:sp>
        <p:nvSpPr>
          <p:cNvPr id="8" name="Text 5"/>
          <p:cNvSpPr/>
          <p:nvPr/>
        </p:nvSpPr>
        <p:spPr>
          <a:xfrm>
            <a:off x="600788" y="7331599"/>
            <a:ext cx="13428821" cy="536496"/>
          </a:xfrm>
          <a:prstGeom prst="rect">
            <a:avLst/>
          </a:prstGeom>
          <a:noFill/>
          <a:ln/>
        </p:spPr>
        <p:txBody>
          <a:bodyPr wrap="none" lIns="0" tIns="0" rIns="0" bIns="0" rtlCol="0" anchor="t"/>
          <a:lstStyle/>
          <a:p>
            <a:pPr marL="0" indent="0">
              <a:lnSpc>
                <a:spcPts val="2150"/>
              </a:lnSpc>
              <a:buNone/>
            </a:pPr>
            <a:r>
              <a:rPr lang="en-US" dirty="0">
                <a:solidFill>
                  <a:srgbClr val="DCD7E5"/>
                </a:solidFill>
                <a:latin typeface="Heebo Light" pitchFamily="34" charset="0"/>
                <a:ea typeface="Heebo Light" pitchFamily="34" charset="-122"/>
                <a:cs typeface="Heebo Light" pitchFamily="34" charset="-120"/>
              </a:rPr>
              <a:t>DHCP automatically assigned IP addresses to devices within each VLAN, eliminating the need for manual configuration and </a:t>
            </a:r>
          </a:p>
          <a:p>
            <a:pPr marL="0" indent="0">
              <a:lnSpc>
                <a:spcPts val="2150"/>
              </a:lnSpc>
              <a:buNone/>
            </a:pPr>
            <a:r>
              <a:rPr lang="en-US" dirty="0">
                <a:solidFill>
                  <a:srgbClr val="DCD7E5"/>
                </a:solidFill>
                <a:latin typeface="Heebo Light" pitchFamily="34" charset="0"/>
                <a:ea typeface="Heebo Light" pitchFamily="34" charset="-122"/>
                <a:cs typeface="Heebo Light" pitchFamily="34" charset="-120"/>
              </a:rPr>
              <a:t>streamlining network administration.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4088606"/>
            <a:ext cx="7218402"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Packet Tracer Overview</a:t>
            </a:r>
            <a:endParaRPr lang="en-US" sz="4850" dirty="0"/>
          </a:p>
        </p:txBody>
      </p:sp>
      <p:sp>
        <p:nvSpPr>
          <p:cNvPr id="4" name="Shape 1"/>
          <p:cNvSpPr/>
          <p:nvPr/>
        </p:nvSpPr>
        <p:spPr>
          <a:xfrm>
            <a:off x="864037" y="5508069"/>
            <a:ext cx="555427" cy="555427"/>
          </a:xfrm>
          <a:prstGeom prst="roundRect">
            <a:avLst>
              <a:gd name="adj" fmla="val 18669"/>
            </a:avLst>
          </a:prstGeom>
          <a:solidFill>
            <a:srgbClr val="31136C"/>
          </a:solidFill>
          <a:ln w="15240">
            <a:solidFill>
              <a:srgbClr val="4A2C85"/>
            </a:solidFill>
            <a:prstDash val="solid"/>
          </a:ln>
        </p:spPr>
      </p:sp>
      <p:sp>
        <p:nvSpPr>
          <p:cNvPr id="5" name="Text 2"/>
          <p:cNvSpPr/>
          <p:nvPr/>
        </p:nvSpPr>
        <p:spPr>
          <a:xfrm>
            <a:off x="1074896" y="5600581"/>
            <a:ext cx="133707" cy="370284"/>
          </a:xfrm>
          <a:prstGeom prst="rect">
            <a:avLst/>
          </a:prstGeom>
          <a:noFill/>
          <a:ln/>
        </p:spPr>
        <p:txBody>
          <a:bodyPr wrap="none" lIns="0" tIns="0" rIns="0" bIns="0" rtlCol="0" anchor="t"/>
          <a:lstStyle/>
          <a:p>
            <a:pPr marL="0" indent="0" algn="ctr">
              <a:lnSpc>
                <a:spcPts val="2900"/>
              </a:lnSpc>
              <a:buNone/>
            </a:pPr>
            <a:r>
              <a:rPr lang="en-US" sz="2900" dirty="0">
                <a:solidFill>
                  <a:srgbClr val="DCD7E5"/>
                </a:solidFill>
                <a:latin typeface="Montserrat" pitchFamily="34" charset="0"/>
                <a:ea typeface="Montserrat" pitchFamily="34" charset="-122"/>
                <a:cs typeface="Montserrat" pitchFamily="34" charset="-120"/>
              </a:rPr>
              <a:t>1</a:t>
            </a:r>
            <a:endParaRPr lang="en-US" sz="2900" dirty="0"/>
          </a:p>
        </p:txBody>
      </p:sp>
      <p:sp>
        <p:nvSpPr>
          <p:cNvPr id="6" name="Text 3"/>
          <p:cNvSpPr/>
          <p:nvPr/>
        </p:nvSpPr>
        <p:spPr>
          <a:xfrm>
            <a:off x="1666280" y="5508069"/>
            <a:ext cx="3333988" cy="771525"/>
          </a:xfrm>
          <a:prstGeom prst="rect">
            <a:avLst/>
          </a:prstGeom>
          <a:noFill/>
          <a:ln/>
        </p:spPr>
        <p:txBody>
          <a:bodyPr wrap="squar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Network Simulation Tool</a:t>
            </a:r>
            <a:endParaRPr lang="en-US" sz="2400" dirty="0"/>
          </a:p>
        </p:txBody>
      </p:sp>
      <p:sp>
        <p:nvSpPr>
          <p:cNvPr id="7" name="Text 4"/>
          <p:cNvSpPr/>
          <p:nvPr/>
        </p:nvSpPr>
        <p:spPr>
          <a:xfrm>
            <a:off x="1666280" y="6427708"/>
            <a:ext cx="3333988"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Cisco's software for virtual network design and testing.</a:t>
            </a:r>
            <a:endParaRPr lang="en-US" sz="1900" dirty="0"/>
          </a:p>
        </p:txBody>
      </p:sp>
      <p:sp>
        <p:nvSpPr>
          <p:cNvPr id="8" name="Shape 5"/>
          <p:cNvSpPr/>
          <p:nvPr/>
        </p:nvSpPr>
        <p:spPr>
          <a:xfrm>
            <a:off x="5247084" y="5508069"/>
            <a:ext cx="555427" cy="555427"/>
          </a:xfrm>
          <a:prstGeom prst="roundRect">
            <a:avLst>
              <a:gd name="adj" fmla="val 18669"/>
            </a:avLst>
          </a:prstGeom>
          <a:solidFill>
            <a:srgbClr val="31136C"/>
          </a:solidFill>
          <a:ln w="15240">
            <a:solidFill>
              <a:srgbClr val="4A2C85"/>
            </a:solidFill>
            <a:prstDash val="solid"/>
          </a:ln>
        </p:spPr>
      </p:sp>
      <p:sp>
        <p:nvSpPr>
          <p:cNvPr id="9" name="Text 6"/>
          <p:cNvSpPr/>
          <p:nvPr/>
        </p:nvSpPr>
        <p:spPr>
          <a:xfrm>
            <a:off x="5419606" y="5600581"/>
            <a:ext cx="210383" cy="370284"/>
          </a:xfrm>
          <a:prstGeom prst="rect">
            <a:avLst/>
          </a:prstGeom>
          <a:noFill/>
          <a:ln/>
        </p:spPr>
        <p:txBody>
          <a:bodyPr wrap="none" lIns="0" tIns="0" rIns="0" bIns="0" rtlCol="0" anchor="t"/>
          <a:lstStyle/>
          <a:p>
            <a:pPr marL="0" indent="0" algn="ctr">
              <a:lnSpc>
                <a:spcPts val="2900"/>
              </a:lnSpc>
              <a:buNone/>
            </a:pPr>
            <a:r>
              <a:rPr lang="en-US" sz="2900" dirty="0">
                <a:solidFill>
                  <a:srgbClr val="DCD7E5"/>
                </a:solidFill>
                <a:latin typeface="Montserrat" pitchFamily="34" charset="0"/>
                <a:ea typeface="Montserrat" pitchFamily="34" charset="-122"/>
                <a:cs typeface="Montserrat" pitchFamily="34" charset="-120"/>
              </a:rPr>
              <a:t>2</a:t>
            </a:r>
            <a:endParaRPr lang="en-US" sz="2900" dirty="0"/>
          </a:p>
        </p:txBody>
      </p:sp>
      <p:sp>
        <p:nvSpPr>
          <p:cNvPr id="10" name="Text 7"/>
          <p:cNvSpPr/>
          <p:nvPr/>
        </p:nvSpPr>
        <p:spPr>
          <a:xfrm>
            <a:off x="6049328" y="5508069"/>
            <a:ext cx="3225046" cy="385763"/>
          </a:xfrm>
          <a:prstGeom prst="rect">
            <a:avLst/>
          </a:prstGeom>
          <a:noFill/>
          <a:ln/>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Real-world Scenarios</a:t>
            </a:r>
            <a:endParaRPr lang="en-US" sz="2400" dirty="0"/>
          </a:p>
        </p:txBody>
      </p:sp>
      <p:sp>
        <p:nvSpPr>
          <p:cNvPr id="11" name="Text 8"/>
          <p:cNvSpPr/>
          <p:nvPr/>
        </p:nvSpPr>
        <p:spPr>
          <a:xfrm>
            <a:off x="6049328" y="6041946"/>
            <a:ext cx="3333988"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Create and troubleshoot complex network topologies.</a:t>
            </a:r>
            <a:endParaRPr lang="en-US" sz="1900" dirty="0"/>
          </a:p>
        </p:txBody>
      </p:sp>
      <p:sp>
        <p:nvSpPr>
          <p:cNvPr id="12" name="Shape 9"/>
          <p:cNvSpPr/>
          <p:nvPr/>
        </p:nvSpPr>
        <p:spPr>
          <a:xfrm>
            <a:off x="9630132" y="5508069"/>
            <a:ext cx="555427" cy="555427"/>
          </a:xfrm>
          <a:prstGeom prst="roundRect">
            <a:avLst>
              <a:gd name="adj" fmla="val 18669"/>
            </a:avLst>
          </a:prstGeom>
          <a:solidFill>
            <a:srgbClr val="31136C"/>
          </a:solidFill>
          <a:ln w="15240">
            <a:solidFill>
              <a:srgbClr val="4A2C85"/>
            </a:solidFill>
            <a:prstDash val="solid"/>
          </a:ln>
        </p:spPr>
      </p:sp>
      <p:sp>
        <p:nvSpPr>
          <p:cNvPr id="13" name="Text 10"/>
          <p:cNvSpPr/>
          <p:nvPr/>
        </p:nvSpPr>
        <p:spPr>
          <a:xfrm>
            <a:off x="9803368" y="5600581"/>
            <a:ext cx="208955" cy="370284"/>
          </a:xfrm>
          <a:prstGeom prst="rect">
            <a:avLst/>
          </a:prstGeom>
          <a:noFill/>
          <a:ln/>
        </p:spPr>
        <p:txBody>
          <a:bodyPr wrap="none" lIns="0" tIns="0" rIns="0" bIns="0" rtlCol="0" anchor="t"/>
          <a:lstStyle/>
          <a:p>
            <a:pPr marL="0" indent="0" algn="ctr">
              <a:lnSpc>
                <a:spcPts val="2900"/>
              </a:lnSpc>
              <a:buNone/>
            </a:pPr>
            <a:r>
              <a:rPr lang="en-US" sz="2900" dirty="0">
                <a:solidFill>
                  <a:srgbClr val="DCD7E5"/>
                </a:solidFill>
                <a:latin typeface="Montserrat" pitchFamily="34" charset="0"/>
                <a:ea typeface="Montserrat" pitchFamily="34" charset="-122"/>
                <a:cs typeface="Montserrat" pitchFamily="34" charset="-120"/>
              </a:rPr>
              <a:t>3</a:t>
            </a:r>
            <a:endParaRPr lang="en-US" sz="2900" dirty="0"/>
          </a:p>
        </p:txBody>
      </p:sp>
      <p:sp>
        <p:nvSpPr>
          <p:cNvPr id="14" name="Text 11"/>
          <p:cNvSpPr/>
          <p:nvPr/>
        </p:nvSpPr>
        <p:spPr>
          <a:xfrm>
            <a:off x="10432375" y="550806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Learning Platform</a:t>
            </a:r>
            <a:endParaRPr lang="en-US" sz="2400" dirty="0"/>
          </a:p>
        </p:txBody>
      </p:sp>
      <p:sp>
        <p:nvSpPr>
          <p:cNvPr id="15" name="Text 12"/>
          <p:cNvSpPr/>
          <p:nvPr/>
        </p:nvSpPr>
        <p:spPr>
          <a:xfrm>
            <a:off x="10432375" y="6041946"/>
            <a:ext cx="3333988" cy="1185148"/>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Ideal for students and professionals practicing networking concepts.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3795355"/>
            <a:ext cx="10723007"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Small Office Network Components</a:t>
            </a:r>
            <a:endParaRPr lang="en-US" sz="4850" dirty="0"/>
          </a:p>
        </p:txBody>
      </p:sp>
      <p:pic>
        <p:nvPicPr>
          <p:cNvPr id="4" name="Image 1" descr="preencoded.png"/>
          <p:cNvPicPr>
            <a:picLocks noChangeAspect="1"/>
          </p:cNvPicPr>
          <p:nvPr/>
        </p:nvPicPr>
        <p:blipFill>
          <a:blip r:embed="rId4"/>
          <a:stretch>
            <a:fillRect/>
          </a:stretch>
        </p:blipFill>
        <p:spPr>
          <a:xfrm>
            <a:off x="1720751" y="4875430"/>
            <a:ext cx="617220" cy="617220"/>
          </a:xfrm>
          <a:prstGeom prst="rect">
            <a:avLst/>
          </a:prstGeom>
        </p:spPr>
      </p:pic>
      <p:sp>
        <p:nvSpPr>
          <p:cNvPr id="5" name="Text 1"/>
          <p:cNvSpPr/>
          <p:nvPr/>
        </p:nvSpPr>
        <p:spPr>
          <a:xfrm>
            <a:off x="1601003" y="5801201"/>
            <a:ext cx="2947868" cy="385763"/>
          </a:xfrm>
          <a:prstGeom prst="rect">
            <a:avLst/>
          </a:prstGeom>
          <a:noFill/>
          <a:ln/>
        </p:spPr>
        <p:txBody>
          <a:bodyPr wrap="none" lIns="0" tIns="0" rIns="0" bIns="0" rtlCol="0" anchor="t"/>
          <a:lstStyle/>
          <a:p>
            <a:pPr marL="0" indent="0" algn="l">
              <a:lnSpc>
                <a:spcPts val="3000"/>
              </a:lnSpc>
              <a:buNone/>
            </a:pPr>
            <a:r>
              <a:rPr lang="en-US" sz="2400" dirty="0">
                <a:solidFill>
                  <a:srgbClr val="DCD7E5"/>
                </a:solidFill>
                <a:latin typeface="Montserrat" pitchFamily="34" charset="0"/>
                <a:ea typeface="Montserrat" pitchFamily="34" charset="-122"/>
                <a:cs typeface="Montserrat" pitchFamily="34" charset="-120"/>
              </a:rPr>
              <a:t>Router</a:t>
            </a:r>
            <a:endParaRPr lang="en-US" sz="2400" dirty="0"/>
          </a:p>
        </p:txBody>
      </p:sp>
      <p:sp>
        <p:nvSpPr>
          <p:cNvPr id="6" name="Text 2"/>
          <p:cNvSpPr/>
          <p:nvPr/>
        </p:nvSpPr>
        <p:spPr>
          <a:xfrm>
            <a:off x="1232520" y="6335078"/>
            <a:ext cx="2947868" cy="1185148"/>
          </a:xfrm>
          <a:prstGeom prst="rect">
            <a:avLst/>
          </a:prstGeom>
          <a:noFill/>
          <a:ln/>
        </p:spPr>
        <p:txBody>
          <a:bodyPr wrap="square" lIns="0" tIns="0" rIns="0" bIns="0" rtlCol="0" anchor="t"/>
          <a:lstStyle/>
          <a:p>
            <a:pPr marL="0" indent="0" algn="l">
              <a:lnSpc>
                <a:spcPts val="3100"/>
              </a:lnSpc>
              <a:buNone/>
            </a:pPr>
            <a:r>
              <a:rPr lang="en-US" sz="1900" dirty="0">
                <a:solidFill>
                  <a:srgbClr val="DCD7E5"/>
                </a:solidFill>
                <a:latin typeface="Heebo Light" pitchFamily="34" charset="0"/>
                <a:ea typeface="Heebo Light" pitchFamily="34" charset="-122"/>
                <a:cs typeface="Heebo Light" pitchFamily="34" charset="-120"/>
              </a:rPr>
              <a:t>Connects different network segments and manages traffic flow.</a:t>
            </a:r>
            <a:endParaRPr lang="en-US" sz="1900" dirty="0"/>
          </a:p>
        </p:txBody>
      </p:sp>
      <p:pic>
        <p:nvPicPr>
          <p:cNvPr id="7" name="Image 2" descr="preencoded.png"/>
          <p:cNvPicPr>
            <a:picLocks noChangeAspect="1"/>
          </p:cNvPicPr>
          <p:nvPr/>
        </p:nvPicPr>
        <p:blipFill>
          <a:blip r:embed="rId5"/>
          <a:stretch>
            <a:fillRect/>
          </a:stretch>
        </p:blipFill>
        <p:spPr>
          <a:xfrm>
            <a:off x="6144339" y="4948788"/>
            <a:ext cx="617220" cy="617220"/>
          </a:xfrm>
          <a:prstGeom prst="rect">
            <a:avLst/>
          </a:prstGeom>
        </p:spPr>
      </p:pic>
      <p:sp>
        <p:nvSpPr>
          <p:cNvPr id="8" name="Text 3"/>
          <p:cNvSpPr/>
          <p:nvPr/>
        </p:nvSpPr>
        <p:spPr>
          <a:xfrm>
            <a:off x="5656123" y="5755034"/>
            <a:ext cx="2947868" cy="385763"/>
          </a:xfrm>
          <a:prstGeom prst="rect">
            <a:avLst/>
          </a:prstGeom>
          <a:noFill/>
          <a:ln/>
        </p:spPr>
        <p:txBody>
          <a:bodyPr wrap="none" lIns="0" tIns="0" rIns="0" bIns="0" rtlCol="0" anchor="t"/>
          <a:lstStyle/>
          <a:p>
            <a:pPr marL="0" indent="0" algn="l">
              <a:lnSpc>
                <a:spcPts val="3000"/>
              </a:lnSpc>
              <a:buNone/>
            </a:pPr>
            <a:r>
              <a:rPr lang="en-US" sz="2400" dirty="0">
                <a:solidFill>
                  <a:srgbClr val="DCD7E5"/>
                </a:solidFill>
                <a:latin typeface="Montserrat" pitchFamily="34" charset="0"/>
                <a:ea typeface="Montserrat" pitchFamily="34" charset="-122"/>
                <a:cs typeface="Montserrat" pitchFamily="34" charset="-120"/>
              </a:rPr>
              <a:t>Switches</a:t>
            </a:r>
            <a:endParaRPr lang="en-US" sz="2400" dirty="0"/>
          </a:p>
        </p:txBody>
      </p:sp>
      <p:sp>
        <p:nvSpPr>
          <p:cNvPr id="9" name="Text 4"/>
          <p:cNvSpPr/>
          <p:nvPr/>
        </p:nvSpPr>
        <p:spPr>
          <a:xfrm>
            <a:off x="5656123" y="6335078"/>
            <a:ext cx="2947868" cy="1185148"/>
          </a:xfrm>
          <a:prstGeom prst="rect">
            <a:avLst/>
          </a:prstGeom>
          <a:noFill/>
          <a:ln/>
        </p:spPr>
        <p:txBody>
          <a:bodyPr wrap="square" lIns="0" tIns="0" rIns="0" bIns="0" rtlCol="0" anchor="t"/>
          <a:lstStyle/>
          <a:p>
            <a:pPr marL="0" indent="0" algn="l">
              <a:lnSpc>
                <a:spcPts val="3100"/>
              </a:lnSpc>
              <a:buNone/>
            </a:pPr>
            <a:r>
              <a:rPr lang="en-US" sz="1900" dirty="0">
                <a:solidFill>
                  <a:srgbClr val="DCD7E5"/>
                </a:solidFill>
                <a:latin typeface="Heebo Light" pitchFamily="34" charset="0"/>
                <a:ea typeface="Heebo Light" pitchFamily="34" charset="-122"/>
                <a:cs typeface="Heebo Light" pitchFamily="34" charset="-120"/>
              </a:rPr>
              <a:t>Connects devices within the same network segment.</a:t>
            </a:r>
            <a:endParaRPr lang="en-US" sz="1900" dirty="0"/>
          </a:p>
        </p:txBody>
      </p:sp>
      <p:pic>
        <p:nvPicPr>
          <p:cNvPr id="10" name="Image 3" descr="preencoded.png"/>
          <p:cNvPicPr>
            <a:picLocks noChangeAspect="1"/>
          </p:cNvPicPr>
          <p:nvPr/>
        </p:nvPicPr>
        <p:blipFill>
          <a:blip r:embed="rId6"/>
          <a:stretch>
            <a:fillRect/>
          </a:stretch>
        </p:blipFill>
        <p:spPr>
          <a:xfrm>
            <a:off x="11126411" y="4937165"/>
            <a:ext cx="617220" cy="617220"/>
          </a:xfrm>
          <a:prstGeom prst="rect">
            <a:avLst/>
          </a:prstGeom>
        </p:spPr>
      </p:pic>
      <p:sp>
        <p:nvSpPr>
          <p:cNvPr id="11" name="Text 5"/>
          <p:cNvSpPr/>
          <p:nvPr/>
        </p:nvSpPr>
        <p:spPr>
          <a:xfrm>
            <a:off x="10448210" y="5616938"/>
            <a:ext cx="2947868" cy="385763"/>
          </a:xfrm>
          <a:prstGeom prst="rect">
            <a:avLst/>
          </a:prstGeom>
          <a:noFill/>
          <a:ln/>
        </p:spPr>
        <p:txBody>
          <a:bodyPr wrap="none" lIns="0" tIns="0" rIns="0" bIns="0" rtlCol="0" anchor="t"/>
          <a:lstStyle/>
          <a:p>
            <a:pPr marL="0" indent="0" algn="l">
              <a:lnSpc>
                <a:spcPts val="3000"/>
              </a:lnSpc>
              <a:buNone/>
            </a:pPr>
            <a:r>
              <a:rPr lang="en-US" sz="2400" dirty="0">
                <a:solidFill>
                  <a:srgbClr val="DCD7E5"/>
                </a:solidFill>
                <a:latin typeface="Montserrat" pitchFamily="34" charset="0"/>
                <a:ea typeface="Montserrat" pitchFamily="34" charset="-122"/>
                <a:cs typeface="Montserrat" pitchFamily="34" charset="-120"/>
              </a:rPr>
              <a:t>End Devices</a:t>
            </a:r>
            <a:endParaRPr lang="en-US" sz="2400" dirty="0"/>
          </a:p>
        </p:txBody>
      </p:sp>
      <p:sp>
        <p:nvSpPr>
          <p:cNvPr id="12" name="Text 6"/>
          <p:cNvSpPr/>
          <p:nvPr/>
        </p:nvSpPr>
        <p:spPr>
          <a:xfrm>
            <a:off x="10448210" y="6186964"/>
            <a:ext cx="2947868" cy="1185148"/>
          </a:xfrm>
          <a:prstGeom prst="rect">
            <a:avLst/>
          </a:prstGeom>
          <a:noFill/>
          <a:ln/>
        </p:spPr>
        <p:txBody>
          <a:bodyPr wrap="square" lIns="0" tIns="0" rIns="0" bIns="0" rtlCol="0" anchor="t"/>
          <a:lstStyle/>
          <a:p>
            <a:pPr marL="0" indent="0" algn="l">
              <a:lnSpc>
                <a:spcPts val="3100"/>
              </a:lnSpc>
              <a:buNone/>
            </a:pPr>
            <a:r>
              <a:rPr lang="en-US" sz="1900" dirty="0">
                <a:solidFill>
                  <a:srgbClr val="DCD7E5"/>
                </a:solidFill>
                <a:latin typeface="Heebo Light" pitchFamily="34" charset="0"/>
                <a:ea typeface="Heebo Light" pitchFamily="34" charset="-122"/>
                <a:cs typeface="Heebo Light" pitchFamily="34" charset="-120"/>
              </a:rPr>
              <a:t>Computers, printers, and other networked equipment.</a:t>
            </a:r>
            <a:endParaRPr lang="en-US" sz="1900" dirty="0"/>
          </a:p>
        </p:txBody>
      </p:sp>
      <p:sp>
        <p:nvSpPr>
          <p:cNvPr id="14" name="Text 7"/>
          <p:cNvSpPr/>
          <p:nvPr/>
        </p:nvSpPr>
        <p:spPr>
          <a:xfrm>
            <a:off x="10818495" y="5801201"/>
            <a:ext cx="2947868" cy="385763"/>
          </a:xfrm>
          <a:prstGeom prst="rect">
            <a:avLst/>
          </a:prstGeom>
          <a:noFill/>
          <a:ln/>
        </p:spPr>
        <p:txBody>
          <a:bodyPr wrap="none" lIns="0" tIns="0" rIns="0" bIns="0" rtlCol="0" anchor="t"/>
          <a:lstStyle/>
          <a:p>
            <a:pPr marL="0" indent="0" algn="l">
              <a:lnSpc>
                <a:spcPts val="3000"/>
              </a:lnSpc>
              <a:buNone/>
            </a:pPr>
            <a:endParaRPr lang="en-US" sz="2400" dirty="0"/>
          </a:p>
        </p:txBody>
      </p:sp>
      <p:sp>
        <p:nvSpPr>
          <p:cNvPr id="15" name="Text 8"/>
          <p:cNvSpPr/>
          <p:nvPr/>
        </p:nvSpPr>
        <p:spPr>
          <a:xfrm>
            <a:off x="10818495" y="6335078"/>
            <a:ext cx="2947868" cy="790099"/>
          </a:xfrm>
          <a:prstGeom prst="rect">
            <a:avLst/>
          </a:prstGeom>
          <a:noFill/>
          <a:ln/>
        </p:spPr>
        <p:txBody>
          <a:bodyPr wrap="square" lIns="0" tIns="0" rIns="0" bIns="0" rtlCol="0" anchor="t"/>
          <a:lstStyle/>
          <a:p>
            <a:pPr marL="0" indent="0" algn="l">
              <a:lnSpc>
                <a:spcPts val="3100"/>
              </a:lnSpc>
              <a:buNone/>
            </a:pP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2598063"/>
            <a:ext cx="6893838"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Understanding VLANs</a:t>
            </a:r>
            <a:endParaRPr lang="en-US" sz="4850" dirty="0"/>
          </a:p>
        </p:txBody>
      </p:sp>
      <p:sp>
        <p:nvSpPr>
          <p:cNvPr id="3" name="Text 1"/>
          <p:cNvSpPr/>
          <p:nvPr/>
        </p:nvSpPr>
        <p:spPr>
          <a:xfrm>
            <a:off x="864037" y="398668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Definition</a:t>
            </a:r>
            <a:endParaRPr lang="en-US" sz="2400" dirty="0"/>
          </a:p>
        </p:txBody>
      </p:sp>
      <p:sp>
        <p:nvSpPr>
          <p:cNvPr id="4" name="Text 2"/>
          <p:cNvSpPr/>
          <p:nvPr/>
        </p:nvSpPr>
        <p:spPr>
          <a:xfrm>
            <a:off x="864037"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Virtual LANs segment network logically, not physically.</a:t>
            </a:r>
            <a:endParaRPr lang="en-US" sz="1900" dirty="0"/>
          </a:p>
        </p:txBody>
      </p:sp>
      <p:sp>
        <p:nvSpPr>
          <p:cNvPr id="5" name="Text 3"/>
          <p:cNvSpPr/>
          <p:nvPr/>
        </p:nvSpPr>
        <p:spPr>
          <a:xfrm>
            <a:off x="5372695" y="398668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Benefits</a:t>
            </a:r>
            <a:endParaRPr lang="en-US" sz="2400" dirty="0"/>
          </a:p>
        </p:txBody>
      </p:sp>
      <p:sp>
        <p:nvSpPr>
          <p:cNvPr id="6" name="Text 4"/>
          <p:cNvSpPr/>
          <p:nvPr/>
        </p:nvSpPr>
        <p:spPr>
          <a:xfrm>
            <a:off x="5372695"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Improved security, performance, and network management.</a:t>
            </a:r>
            <a:endParaRPr lang="en-US" sz="1900" dirty="0"/>
          </a:p>
        </p:txBody>
      </p:sp>
      <p:sp>
        <p:nvSpPr>
          <p:cNvPr id="7" name="Text 5"/>
          <p:cNvSpPr/>
          <p:nvPr/>
        </p:nvSpPr>
        <p:spPr>
          <a:xfrm>
            <a:off x="9881354" y="398668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Implementation</a:t>
            </a:r>
            <a:endParaRPr lang="en-US" sz="2400" dirty="0"/>
          </a:p>
        </p:txBody>
      </p:sp>
      <p:sp>
        <p:nvSpPr>
          <p:cNvPr id="8" name="Text 6"/>
          <p:cNvSpPr/>
          <p:nvPr/>
        </p:nvSpPr>
        <p:spPr>
          <a:xfrm>
            <a:off x="9881354"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Light" pitchFamily="34" charset="0"/>
                <a:ea typeface="Heebo Light" pitchFamily="34" charset="-122"/>
                <a:cs typeface="Heebo Light" pitchFamily="34" charset="-120"/>
              </a:rPr>
              <a:t>Configure VLANs on switches using Packet Tracer.</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254" y="704374"/>
            <a:ext cx="6860858" cy="660559"/>
          </a:xfrm>
          <a:prstGeom prst="rect">
            <a:avLst/>
          </a:prstGeom>
          <a:noFill/>
          <a:ln/>
        </p:spPr>
        <p:txBody>
          <a:bodyPr wrap="none" lIns="0" tIns="0" rIns="0" bIns="0" rtlCol="0" anchor="t"/>
          <a:lstStyle/>
          <a:p>
            <a:pPr marL="0" indent="0">
              <a:lnSpc>
                <a:spcPts val="5200"/>
              </a:lnSpc>
              <a:buNone/>
            </a:pPr>
            <a:r>
              <a:rPr lang="en-US" sz="4150" dirty="0">
                <a:solidFill>
                  <a:srgbClr val="F2F0F4"/>
                </a:solidFill>
                <a:latin typeface="Montserrat" pitchFamily="34" charset="0"/>
                <a:ea typeface="Montserrat" pitchFamily="34" charset="-122"/>
                <a:cs typeface="Montserrat" pitchFamily="34" charset="-120"/>
              </a:rPr>
              <a:t>VLAN Configuration Steps</a:t>
            </a:r>
            <a:endParaRPr lang="en-US" sz="4150" dirty="0"/>
          </a:p>
        </p:txBody>
      </p:sp>
      <p:sp>
        <p:nvSpPr>
          <p:cNvPr id="4" name="Shape 1"/>
          <p:cNvSpPr/>
          <p:nvPr/>
        </p:nvSpPr>
        <p:spPr>
          <a:xfrm>
            <a:off x="6531888" y="1681996"/>
            <a:ext cx="22860" cy="5843230"/>
          </a:xfrm>
          <a:prstGeom prst="roundRect">
            <a:avLst>
              <a:gd name="adj" fmla="val 388376"/>
            </a:avLst>
          </a:prstGeom>
          <a:solidFill>
            <a:srgbClr val="4A2C85"/>
          </a:solidFill>
          <a:ln/>
        </p:spPr>
      </p:sp>
      <p:sp>
        <p:nvSpPr>
          <p:cNvPr id="5" name="Shape 2"/>
          <p:cNvSpPr/>
          <p:nvPr/>
        </p:nvSpPr>
        <p:spPr>
          <a:xfrm>
            <a:off x="6758226" y="2146102"/>
            <a:ext cx="739854" cy="22860"/>
          </a:xfrm>
          <a:prstGeom prst="roundRect">
            <a:avLst>
              <a:gd name="adj" fmla="val 388376"/>
            </a:avLst>
          </a:prstGeom>
          <a:solidFill>
            <a:srgbClr val="4A2C85"/>
          </a:solidFill>
          <a:ln/>
        </p:spPr>
      </p:sp>
      <p:sp>
        <p:nvSpPr>
          <p:cNvPr id="6" name="Shape 3"/>
          <p:cNvSpPr/>
          <p:nvPr/>
        </p:nvSpPr>
        <p:spPr>
          <a:xfrm>
            <a:off x="6305550" y="1919764"/>
            <a:ext cx="475536" cy="475536"/>
          </a:xfrm>
          <a:prstGeom prst="roundRect">
            <a:avLst>
              <a:gd name="adj" fmla="val 18670"/>
            </a:avLst>
          </a:prstGeom>
          <a:solidFill>
            <a:srgbClr val="31136C"/>
          </a:solidFill>
          <a:ln w="7620">
            <a:solidFill>
              <a:srgbClr val="4A2C85"/>
            </a:solidFill>
            <a:prstDash val="solid"/>
          </a:ln>
        </p:spPr>
      </p:sp>
      <p:sp>
        <p:nvSpPr>
          <p:cNvPr id="7" name="Text 4"/>
          <p:cNvSpPr/>
          <p:nvPr/>
        </p:nvSpPr>
        <p:spPr>
          <a:xfrm>
            <a:off x="6486049" y="1998940"/>
            <a:ext cx="114538" cy="317063"/>
          </a:xfrm>
          <a:prstGeom prst="rect">
            <a:avLst/>
          </a:prstGeom>
          <a:noFill/>
          <a:ln/>
        </p:spPr>
        <p:txBody>
          <a:bodyPr wrap="none" lIns="0" tIns="0" rIns="0" bIns="0" rtlCol="0" anchor="t"/>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1</a:t>
            </a:r>
            <a:endParaRPr lang="en-US" sz="2450" dirty="0"/>
          </a:p>
        </p:txBody>
      </p:sp>
      <p:sp>
        <p:nvSpPr>
          <p:cNvPr id="8" name="Text 5"/>
          <p:cNvSpPr/>
          <p:nvPr/>
        </p:nvSpPr>
        <p:spPr>
          <a:xfrm>
            <a:off x="7705844" y="1893332"/>
            <a:ext cx="2642235" cy="330160"/>
          </a:xfrm>
          <a:prstGeom prst="rect">
            <a:avLst/>
          </a:prstGeom>
          <a:noFill/>
          <a:ln/>
        </p:spPr>
        <p:txBody>
          <a:bodyPr wrap="none" lIns="0" tIns="0" rIns="0" bIns="0" rtlCol="0" anchor="t"/>
          <a:lstStyle/>
          <a:p>
            <a:pPr marL="0" indent="0" algn="l">
              <a:lnSpc>
                <a:spcPts val="2600"/>
              </a:lnSpc>
              <a:buNone/>
            </a:pPr>
            <a:r>
              <a:rPr lang="en-US" sz="2050" dirty="0">
                <a:solidFill>
                  <a:srgbClr val="DCD7E5"/>
                </a:solidFill>
                <a:latin typeface="Montserrat" pitchFamily="34" charset="0"/>
                <a:ea typeface="Montserrat" pitchFamily="34" charset="-122"/>
                <a:cs typeface="Montserrat" pitchFamily="34" charset="-120"/>
              </a:rPr>
              <a:t>Create VLANs</a:t>
            </a:r>
            <a:endParaRPr lang="en-US" sz="2050" dirty="0"/>
          </a:p>
        </p:txBody>
      </p:sp>
      <p:sp>
        <p:nvSpPr>
          <p:cNvPr id="9" name="Text 6"/>
          <p:cNvSpPr/>
          <p:nvPr/>
        </p:nvSpPr>
        <p:spPr>
          <a:xfrm>
            <a:off x="7705844" y="2350294"/>
            <a:ext cx="6184702" cy="676275"/>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Define VLANs on switch using VLAN database. in this project we create four VLANs for four departments (IT, HR, Sales, Finance)</a:t>
            </a:r>
            <a:endParaRPr lang="en-US" sz="1650" dirty="0"/>
          </a:p>
        </p:txBody>
      </p:sp>
      <p:sp>
        <p:nvSpPr>
          <p:cNvPr id="10" name="Shape 7"/>
          <p:cNvSpPr/>
          <p:nvPr/>
        </p:nvSpPr>
        <p:spPr>
          <a:xfrm>
            <a:off x="6758226" y="3913346"/>
            <a:ext cx="739854" cy="22860"/>
          </a:xfrm>
          <a:prstGeom prst="roundRect">
            <a:avLst>
              <a:gd name="adj" fmla="val 388376"/>
            </a:avLst>
          </a:prstGeom>
          <a:solidFill>
            <a:srgbClr val="4A2C85"/>
          </a:solidFill>
          <a:ln/>
        </p:spPr>
      </p:sp>
      <p:sp>
        <p:nvSpPr>
          <p:cNvPr id="11" name="Shape 8"/>
          <p:cNvSpPr/>
          <p:nvPr/>
        </p:nvSpPr>
        <p:spPr>
          <a:xfrm>
            <a:off x="6305550" y="3687008"/>
            <a:ext cx="475536" cy="475536"/>
          </a:xfrm>
          <a:prstGeom prst="roundRect">
            <a:avLst>
              <a:gd name="adj" fmla="val 18670"/>
            </a:avLst>
          </a:prstGeom>
          <a:solidFill>
            <a:srgbClr val="31136C"/>
          </a:solidFill>
          <a:ln w="7620">
            <a:solidFill>
              <a:srgbClr val="4A2C85"/>
            </a:solidFill>
            <a:prstDash val="solid"/>
          </a:ln>
        </p:spPr>
      </p:sp>
      <p:sp>
        <p:nvSpPr>
          <p:cNvPr id="12" name="Text 9"/>
          <p:cNvSpPr/>
          <p:nvPr/>
        </p:nvSpPr>
        <p:spPr>
          <a:xfrm>
            <a:off x="6453187" y="3766185"/>
            <a:ext cx="180142" cy="317063"/>
          </a:xfrm>
          <a:prstGeom prst="rect">
            <a:avLst/>
          </a:prstGeom>
          <a:noFill/>
          <a:ln/>
        </p:spPr>
        <p:txBody>
          <a:bodyPr wrap="none" lIns="0" tIns="0" rIns="0" bIns="0" rtlCol="0" anchor="t"/>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2</a:t>
            </a:r>
            <a:endParaRPr lang="en-US" sz="2450" dirty="0"/>
          </a:p>
        </p:txBody>
      </p:sp>
      <p:sp>
        <p:nvSpPr>
          <p:cNvPr id="13" name="Text 10"/>
          <p:cNvSpPr/>
          <p:nvPr/>
        </p:nvSpPr>
        <p:spPr>
          <a:xfrm>
            <a:off x="7705844" y="3660577"/>
            <a:ext cx="2642235" cy="330160"/>
          </a:xfrm>
          <a:prstGeom prst="rect">
            <a:avLst/>
          </a:prstGeom>
          <a:noFill/>
          <a:ln/>
        </p:spPr>
        <p:txBody>
          <a:bodyPr wrap="none" lIns="0" tIns="0" rIns="0" bIns="0" rtlCol="0" anchor="t"/>
          <a:lstStyle/>
          <a:p>
            <a:pPr marL="0" indent="0" algn="l">
              <a:lnSpc>
                <a:spcPts val="2600"/>
              </a:lnSpc>
              <a:buNone/>
            </a:pPr>
            <a:r>
              <a:rPr lang="en-US" sz="2050" dirty="0">
                <a:solidFill>
                  <a:srgbClr val="DCD7E5"/>
                </a:solidFill>
                <a:latin typeface="Montserrat" pitchFamily="34" charset="0"/>
                <a:ea typeface="Montserrat" pitchFamily="34" charset="-122"/>
                <a:cs typeface="Montserrat" pitchFamily="34" charset="-120"/>
              </a:rPr>
              <a:t>Assign Ports</a:t>
            </a:r>
            <a:endParaRPr lang="en-US" sz="2050" dirty="0"/>
          </a:p>
        </p:txBody>
      </p:sp>
      <p:sp>
        <p:nvSpPr>
          <p:cNvPr id="14" name="Text 11"/>
          <p:cNvSpPr/>
          <p:nvPr/>
        </p:nvSpPr>
        <p:spPr>
          <a:xfrm>
            <a:off x="7705844" y="4117538"/>
            <a:ext cx="6184702" cy="338138"/>
          </a:xfrm>
          <a:prstGeom prst="rect">
            <a:avLst/>
          </a:prstGeom>
          <a:noFill/>
          <a:ln/>
        </p:spPr>
        <p:txBody>
          <a:bodyPr wrap="non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Associate switch ports with appropriate VLANs.</a:t>
            </a:r>
            <a:endParaRPr lang="en-US" sz="1650" dirty="0"/>
          </a:p>
        </p:txBody>
      </p:sp>
      <p:sp>
        <p:nvSpPr>
          <p:cNvPr id="15" name="Shape 12"/>
          <p:cNvSpPr/>
          <p:nvPr/>
        </p:nvSpPr>
        <p:spPr>
          <a:xfrm>
            <a:off x="6758226" y="5342453"/>
            <a:ext cx="739854" cy="22860"/>
          </a:xfrm>
          <a:prstGeom prst="roundRect">
            <a:avLst>
              <a:gd name="adj" fmla="val 388376"/>
            </a:avLst>
          </a:prstGeom>
          <a:solidFill>
            <a:srgbClr val="4A2C85"/>
          </a:solidFill>
          <a:ln/>
        </p:spPr>
      </p:sp>
      <p:sp>
        <p:nvSpPr>
          <p:cNvPr id="16" name="Shape 13"/>
          <p:cNvSpPr/>
          <p:nvPr/>
        </p:nvSpPr>
        <p:spPr>
          <a:xfrm>
            <a:off x="6305550" y="5116116"/>
            <a:ext cx="475536" cy="475536"/>
          </a:xfrm>
          <a:prstGeom prst="roundRect">
            <a:avLst>
              <a:gd name="adj" fmla="val 18670"/>
            </a:avLst>
          </a:prstGeom>
          <a:solidFill>
            <a:srgbClr val="31136C"/>
          </a:solidFill>
          <a:ln w="7620">
            <a:solidFill>
              <a:srgbClr val="4A2C85"/>
            </a:solidFill>
            <a:prstDash val="solid"/>
          </a:ln>
        </p:spPr>
      </p:sp>
      <p:sp>
        <p:nvSpPr>
          <p:cNvPr id="17" name="Text 14"/>
          <p:cNvSpPr/>
          <p:nvPr/>
        </p:nvSpPr>
        <p:spPr>
          <a:xfrm>
            <a:off x="6453902" y="5195292"/>
            <a:ext cx="178832" cy="317063"/>
          </a:xfrm>
          <a:prstGeom prst="rect">
            <a:avLst/>
          </a:prstGeom>
          <a:noFill/>
          <a:ln/>
        </p:spPr>
        <p:txBody>
          <a:bodyPr wrap="none" lIns="0" tIns="0" rIns="0" bIns="0" rtlCol="0" anchor="t"/>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3</a:t>
            </a:r>
            <a:endParaRPr lang="en-US" sz="2450" dirty="0"/>
          </a:p>
        </p:txBody>
      </p:sp>
      <p:sp>
        <p:nvSpPr>
          <p:cNvPr id="18" name="Text 15"/>
          <p:cNvSpPr/>
          <p:nvPr/>
        </p:nvSpPr>
        <p:spPr>
          <a:xfrm>
            <a:off x="7705844" y="5089684"/>
            <a:ext cx="2642235" cy="330160"/>
          </a:xfrm>
          <a:prstGeom prst="rect">
            <a:avLst/>
          </a:prstGeom>
          <a:noFill/>
          <a:ln/>
        </p:spPr>
        <p:txBody>
          <a:bodyPr wrap="none" lIns="0" tIns="0" rIns="0" bIns="0" rtlCol="0" anchor="t"/>
          <a:lstStyle/>
          <a:p>
            <a:pPr marL="0" indent="0" algn="l">
              <a:lnSpc>
                <a:spcPts val="2600"/>
              </a:lnSpc>
              <a:buNone/>
            </a:pPr>
            <a:r>
              <a:rPr lang="en-US" sz="2050" dirty="0">
                <a:solidFill>
                  <a:srgbClr val="DCD7E5"/>
                </a:solidFill>
                <a:latin typeface="Montserrat" pitchFamily="34" charset="0"/>
                <a:ea typeface="Montserrat" pitchFamily="34" charset="-122"/>
                <a:cs typeface="Montserrat" pitchFamily="34" charset="-120"/>
              </a:rPr>
              <a:t>Configure Trunks</a:t>
            </a:r>
            <a:endParaRPr lang="en-US" sz="2050" dirty="0"/>
          </a:p>
        </p:txBody>
      </p:sp>
      <p:sp>
        <p:nvSpPr>
          <p:cNvPr id="19" name="Text 16"/>
          <p:cNvSpPr/>
          <p:nvPr/>
        </p:nvSpPr>
        <p:spPr>
          <a:xfrm>
            <a:off x="7705844" y="5546646"/>
            <a:ext cx="6184702" cy="338138"/>
          </a:xfrm>
          <a:prstGeom prst="rect">
            <a:avLst/>
          </a:prstGeom>
          <a:noFill/>
          <a:ln/>
        </p:spPr>
        <p:txBody>
          <a:bodyPr wrap="non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Set up trunk links between switches.</a:t>
            </a:r>
            <a:endParaRPr lang="en-US" sz="1650" dirty="0"/>
          </a:p>
        </p:txBody>
      </p:sp>
      <p:sp>
        <p:nvSpPr>
          <p:cNvPr id="20" name="Shape 17"/>
          <p:cNvSpPr/>
          <p:nvPr/>
        </p:nvSpPr>
        <p:spPr>
          <a:xfrm>
            <a:off x="6758226" y="6771561"/>
            <a:ext cx="739854" cy="22860"/>
          </a:xfrm>
          <a:prstGeom prst="roundRect">
            <a:avLst>
              <a:gd name="adj" fmla="val 388376"/>
            </a:avLst>
          </a:prstGeom>
          <a:solidFill>
            <a:srgbClr val="4A2C85"/>
          </a:solidFill>
          <a:ln/>
        </p:spPr>
      </p:sp>
      <p:sp>
        <p:nvSpPr>
          <p:cNvPr id="21" name="Shape 18"/>
          <p:cNvSpPr/>
          <p:nvPr/>
        </p:nvSpPr>
        <p:spPr>
          <a:xfrm>
            <a:off x="6305550" y="6545223"/>
            <a:ext cx="475536" cy="475536"/>
          </a:xfrm>
          <a:prstGeom prst="roundRect">
            <a:avLst>
              <a:gd name="adj" fmla="val 18670"/>
            </a:avLst>
          </a:prstGeom>
          <a:solidFill>
            <a:srgbClr val="31136C"/>
          </a:solidFill>
          <a:ln w="7620">
            <a:solidFill>
              <a:srgbClr val="4A2C85"/>
            </a:solidFill>
            <a:prstDash val="solid"/>
          </a:ln>
        </p:spPr>
      </p:sp>
      <p:sp>
        <p:nvSpPr>
          <p:cNvPr id="22" name="Text 19"/>
          <p:cNvSpPr/>
          <p:nvPr/>
        </p:nvSpPr>
        <p:spPr>
          <a:xfrm>
            <a:off x="6438424" y="6624399"/>
            <a:ext cx="209669" cy="317063"/>
          </a:xfrm>
          <a:prstGeom prst="rect">
            <a:avLst/>
          </a:prstGeom>
          <a:noFill/>
          <a:ln/>
        </p:spPr>
        <p:txBody>
          <a:bodyPr wrap="none" lIns="0" tIns="0" rIns="0" bIns="0" rtlCol="0" anchor="t"/>
          <a:lstStyle/>
          <a:p>
            <a:pPr marL="0" indent="0" algn="ctr">
              <a:lnSpc>
                <a:spcPts val="2450"/>
              </a:lnSpc>
              <a:buNone/>
            </a:pPr>
            <a:r>
              <a:rPr lang="en-US" sz="2450" dirty="0">
                <a:solidFill>
                  <a:srgbClr val="DCD7E5"/>
                </a:solidFill>
                <a:latin typeface="Montserrat" pitchFamily="34" charset="0"/>
                <a:ea typeface="Montserrat" pitchFamily="34" charset="-122"/>
                <a:cs typeface="Montserrat" pitchFamily="34" charset="-120"/>
              </a:rPr>
              <a:t>4</a:t>
            </a:r>
            <a:endParaRPr lang="en-US" sz="2450" dirty="0"/>
          </a:p>
        </p:txBody>
      </p:sp>
      <p:sp>
        <p:nvSpPr>
          <p:cNvPr id="23" name="Text 20"/>
          <p:cNvSpPr/>
          <p:nvPr/>
        </p:nvSpPr>
        <p:spPr>
          <a:xfrm>
            <a:off x="7705844" y="6518791"/>
            <a:ext cx="2642235" cy="330160"/>
          </a:xfrm>
          <a:prstGeom prst="rect">
            <a:avLst/>
          </a:prstGeom>
          <a:noFill/>
          <a:ln/>
        </p:spPr>
        <p:txBody>
          <a:bodyPr wrap="none" lIns="0" tIns="0" rIns="0" bIns="0" rtlCol="0" anchor="t"/>
          <a:lstStyle/>
          <a:p>
            <a:pPr marL="0" indent="0" algn="l">
              <a:lnSpc>
                <a:spcPts val="2600"/>
              </a:lnSpc>
              <a:buNone/>
            </a:pPr>
            <a:r>
              <a:rPr lang="en-US" sz="2050" dirty="0">
                <a:solidFill>
                  <a:srgbClr val="DCD7E5"/>
                </a:solidFill>
                <a:latin typeface="Montserrat" pitchFamily="34" charset="0"/>
                <a:ea typeface="Montserrat" pitchFamily="34" charset="-122"/>
                <a:cs typeface="Montserrat" pitchFamily="34" charset="-120"/>
              </a:rPr>
              <a:t>Inter-VLAN Routing</a:t>
            </a:r>
            <a:endParaRPr lang="en-US" sz="2050" dirty="0"/>
          </a:p>
        </p:txBody>
      </p:sp>
      <p:sp>
        <p:nvSpPr>
          <p:cNvPr id="24" name="Text 21"/>
          <p:cNvSpPr/>
          <p:nvPr/>
        </p:nvSpPr>
        <p:spPr>
          <a:xfrm>
            <a:off x="7705844" y="6975753"/>
            <a:ext cx="6184702" cy="338138"/>
          </a:xfrm>
          <a:prstGeom prst="rect">
            <a:avLst/>
          </a:prstGeom>
          <a:noFill/>
          <a:ln/>
        </p:spPr>
        <p:txBody>
          <a:bodyPr wrap="non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Enable communication between VLANs using router.</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148"/>
          </a:xfrm>
          <a:prstGeom prst="rect">
            <a:avLst/>
          </a:prstGeom>
        </p:spPr>
      </p:pic>
      <p:sp>
        <p:nvSpPr>
          <p:cNvPr id="3" name="Text 0"/>
          <p:cNvSpPr/>
          <p:nvPr/>
        </p:nvSpPr>
        <p:spPr>
          <a:xfrm>
            <a:off x="6234946" y="588050"/>
            <a:ext cx="5346740" cy="668298"/>
          </a:xfrm>
          <a:prstGeom prst="rect">
            <a:avLst/>
          </a:prstGeom>
          <a:noFill/>
          <a:ln/>
        </p:spPr>
        <p:txBody>
          <a:bodyPr wrap="none" lIns="0" tIns="0" rIns="0" bIns="0" rtlCol="0" anchor="t"/>
          <a:lstStyle/>
          <a:p>
            <a:pPr marL="0" indent="0">
              <a:lnSpc>
                <a:spcPts val="5250"/>
              </a:lnSpc>
              <a:buNone/>
            </a:pPr>
            <a:r>
              <a:rPr lang="en-US" sz="4200" dirty="0">
                <a:solidFill>
                  <a:srgbClr val="F2F0F4"/>
                </a:solidFill>
                <a:latin typeface="Montserrat" pitchFamily="34" charset="0"/>
                <a:ea typeface="Montserrat" pitchFamily="34" charset="-122"/>
                <a:cs typeface="Montserrat" pitchFamily="34" charset="-120"/>
              </a:rPr>
              <a:t>VLANs created</a:t>
            </a:r>
            <a:endParaRPr lang="en-US" sz="4200" dirty="0"/>
          </a:p>
        </p:txBody>
      </p:sp>
      <p:sp>
        <p:nvSpPr>
          <p:cNvPr id="4" name="Shape 1"/>
          <p:cNvSpPr/>
          <p:nvPr/>
        </p:nvSpPr>
        <p:spPr>
          <a:xfrm>
            <a:off x="6234946" y="1817608"/>
            <a:ext cx="481132" cy="481132"/>
          </a:xfrm>
          <a:prstGeom prst="roundRect">
            <a:avLst>
              <a:gd name="adj" fmla="val 18670"/>
            </a:avLst>
          </a:prstGeom>
          <a:solidFill>
            <a:srgbClr val="31136C"/>
          </a:solidFill>
          <a:ln w="7620">
            <a:solidFill>
              <a:srgbClr val="4A2C85"/>
            </a:solidFill>
            <a:prstDash val="solid"/>
          </a:ln>
        </p:spPr>
      </p:sp>
      <p:sp>
        <p:nvSpPr>
          <p:cNvPr id="5" name="Text 2"/>
          <p:cNvSpPr/>
          <p:nvPr/>
        </p:nvSpPr>
        <p:spPr>
          <a:xfrm>
            <a:off x="6417588" y="1897737"/>
            <a:ext cx="115848" cy="320754"/>
          </a:xfrm>
          <a:prstGeom prst="rect">
            <a:avLst/>
          </a:prstGeom>
          <a:noFill/>
          <a:ln/>
        </p:spPr>
        <p:txBody>
          <a:bodyPr wrap="none" lIns="0" tIns="0" rIns="0" bIns="0" rtlCol="0" anchor="t"/>
          <a:lstStyle/>
          <a:p>
            <a:pPr marL="0" indent="0" algn="ctr">
              <a:lnSpc>
                <a:spcPts val="2500"/>
              </a:lnSpc>
              <a:buNone/>
            </a:pPr>
            <a:r>
              <a:rPr lang="en-US" sz="2500" dirty="0">
                <a:solidFill>
                  <a:srgbClr val="DCD7E5"/>
                </a:solidFill>
                <a:latin typeface="Montserrat" pitchFamily="34" charset="0"/>
                <a:ea typeface="Montserrat" pitchFamily="34" charset="-122"/>
                <a:cs typeface="Montserrat" pitchFamily="34" charset="-120"/>
              </a:rPr>
              <a:t>1</a:t>
            </a:r>
            <a:endParaRPr lang="en-US" sz="2500" dirty="0"/>
          </a:p>
        </p:txBody>
      </p:sp>
      <p:sp>
        <p:nvSpPr>
          <p:cNvPr id="6" name="Text 3"/>
          <p:cNvSpPr/>
          <p:nvPr/>
        </p:nvSpPr>
        <p:spPr>
          <a:xfrm>
            <a:off x="6929914" y="1817608"/>
            <a:ext cx="2673310" cy="334089"/>
          </a:xfrm>
          <a:prstGeom prst="rect">
            <a:avLst/>
          </a:prstGeom>
          <a:noFill/>
          <a:ln/>
        </p:spPr>
        <p:txBody>
          <a:bodyPr wrap="none" lIns="0" tIns="0" rIns="0" bIns="0" rtlCol="0" anchor="t"/>
          <a:lstStyle/>
          <a:p>
            <a:pPr marL="0" indent="0">
              <a:lnSpc>
                <a:spcPts val="2600"/>
              </a:lnSpc>
              <a:buNone/>
            </a:pPr>
            <a:r>
              <a:rPr lang="en-US" sz="2100" dirty="0">
                <a:solidFill>
                  <a:srgbClr val="DCD7E5"/>
                </a:solidFill>
                <a:latin typeface="Montserrat" pitchFamily="34" charset="0"/>
                <a:ea typeface="Montserrat" pitchFamily="34" charset="-122"/>
                <a:cs typeface="Montserrat" pitchFamily="34" charset="-120"/>
              </a:rPr>
              <a:t>VLAN 10</a:t>
            </a:r>
            <a:endParaRPr lang="en-US" sz="2100" dirty="0"/>
          </a:p>
        </p:txBody>
      </p:sp>
      <p:sp>
        <p:nvSpPr>
          <p:cNvPr id="7" name="Text 4"/>
          <p:cNvSpPr/>
          <p:nvPr/>
        </p:nvSpPr>
        <p:spPr>
          <a:xfrm>
            <a:off x="6929914" y="227992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for IT department</a:t>
            </a:r>
            <a:endParaRPr lang="en-US" sz="1650" dirty="0"/>
          </a:p>
        </p:txBody>
      </p:sp>
      <p:sp>
        <p:nvSpPr>
          <p:cNvPr id="8" name="Text 5"/>
          <p:cNvSpPr/>
          <p:nvPr/>
        </p:nvSpPr>
        <p:spPr>
          <a:xfrm>
            <a:off x="6929914" y="275022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IP range : 192.168.10.0/24</a:t>
            </a:r>
            <a:endParaRPr lang="en-US" sz="1650" dirty="0"/>
          </a:p>
        </p:txBody>
      </p:sp>
      <p:sp>
        <p:nvSpPr>
          <p:cNvPr id="9" name="Text 6"/>
          <p:cNvSpPr/>
          <p:nvPr/>
        </p:nvSpPr>
        <p:spPr>
          <a:xfrm>
            <a:off x="6929914" y="3220522"/>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Gateway : 192.168.10.200</a:t>
            </a:r>
            <a:endParaRPr lang="en-US" sz="1650" dirty="0"/>
          </a:p>
        </p:txBody>
      </p:sp>
      <p:sp>
        <p:nvSpPr>
          <p:cNvPr id="10" name="Text 7"/>
          <p:cNvSpPr/>
          <p:nvPr/>
        </p:nvSpPr>
        <p:spPr>
          <a:xfrm>
            <a:off x="6929914" y="369081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Range of ports :</a:t>
            </a:r>
            <a:endParaRPr lang="en-US" sz="1650" dirty="0"/>
          </a:p>
        </p:txBody>
      </p:sp>
      <p:sp>
        <p:nvSpPr>
          <p:cNvPr id="11" name="Text 8"/>
          <p:cNvSpPr/>
          <p:nvPr/>
        </p:nvSpPr>
        <p:spPr>
          <a:xfrm>
            <a:off x="6929914" y="416111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 0/1- 0/5</a:t>
            </a:r>
            <a:endParaRPr lang="en-US" sz="1650" dirty="0"/>
          </a:p>
        </p:txBody>
      </p:sp>
      <p:sp>
        <p:nvSpPr>
          <p:cNvPr id="12" name="Shape 9"/>
          <p:cNvSpPr/>
          <p:nvPr/>
        </p:nvSpPr>
        <p:spPr>
          <a:xfrm>
            <a:off x="10165318" y="1817608"/>
            <a:ext cx="481132" cy="481132"/>
          </a:xfrm>
          <a:prstGeom prst="roundRect">
            <a:avLst>
              <a:gd name="adj" fmla="val 18670"/>
            </a:avLst>
          </a:prstGeom>
          <a:solidFill>
            <a:srgbClr val="31136C"/>
          </a:solidFill>
          <a:ln w="7620">
            <a:solidFill>
              <a:srgbClr val="4A2C85"/>
            </a:solidFill>
            <a:prstDash val="solid"/>
          </a:ln>
        </p:spPr>
      </p:sp>
      <p:sp>
        <p:nvSpPr>
          <p:cNvPr id="13" name="Text 10"/>
          <p:cNvSpPr/>
          <p:nvPr/>
        </p:nvSpPr>
        <p:spPr>
          <a:xfrm>
            <a:off x="10314742" y="1897737"/>
            <a:ext cx="182285" cy="320754"/>
          </a:xfrm>
          <a:prstGeom prst="rect">
            <a:avLst/>
          </a:prstGeom>
          <a:noFill/>
          <a:ln/>
        </p:spPr>
        <p:txBody>
          <a:bodyPr wrap="none" lIns="0" tIns="0" rIns="0" bIns="0" rtlCol="0" anchor="t"/>
          <a:lstStyle/>
          <a:p>
            <a:pPr marL="0" indent="0" algn="ctr">
              <a:lnSpc>
                <a:spcPts val="2500"/>
              </a:lnSpc>
              <a:buNone/>
            </a:pPr>
            <a:r>
              <a:rPr lang="en-US" sz="2500" dirty="0">
                <a:solidFill>
                  <a:srgbClr val="DCD7E5"/>
                </a:solidFill>
                <a:latin typeface="Montserrat" pitchFamily="34" charset="0"/>
                <a:ea typeface="Montserrat" pitchFamily="34" charset="-122"/>
                <a:cs typeface="Montserrat" pitchFamily="34" charset="-120"/>
              </a:rPr>
              <a:t>2</a:t>
            </a:r>
            <a:endParaRPr lang="en-US" sz="2500" dirty="0"/>
          </a:p>
        </p:txBody>
      </p:sp>
      <p:sp>
        <p:nvSpPr>
          <p:cNvPr id="14" name="Text 11"/>
          <p:cNvSpPr/>
          <p:nvPr/>
        </p:nvSpPr>
        <p:spPr>
          <a:xfrm>
            <a:off x="10860286" y="1817608"/>
            <a:ext cx="2673310" cy="334089"/>
          </a:xfrm>
          <a:prstGeom prst="rect">
            <a:avLst/>
          </a:prstGeom>
          <a:noFill/>
          <a:ln/>
        </p:spPr>
        <p:txBody>
          <a:bodyPr wrap="none" lIns="0" tIns="0" rIns="0" bIns="0" rtlCol="0" anchor="t"/>
          <a:lstStyle/>
          <a:p>
            <a:pPr marL="0" indent="0">
              <a:lnSpc>
                <a:spcPts val="2600"/>
              </a:lnSpc>
              <a:buNone/>
            </a:pPr>
            <a:r>
              <a:rPr lang="en-US" sz="2100" dirty="0">
                <a:solidFill>
                  <a:srgbClr val="DCD7E5"/>
                </a:solidFill>
                <a:latin typeface="Montserrat" pitchFamily="34" charset="0"/>
                <a:ea typeface="Montserrat" pitchFamily="34" charset="-122"/>
                <a:cs typeface="Montserrat" pitchFamily="34" charset="-120"/>
              </a:rPr>
              <a:t>VLAN 20</a:t>
            </a:r>
            <a:endParaRPr lang="en-US" sz="2100" dirty="0"/>
          </a:p>
        </p:txBody>
      </p:sp>
      <p:sp>
        <p:nvSpPr>
          <p:cNvPr id="15" name="Text 12"/>
          <p:cNvSpPr/>
          <p:nvPr/>
        </p:nvSpPr>
        <p:spPr>
          <a:xfrm>
            <a:off x="10860286" y="227992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for HR department</a:t>
            </a:r>
            <a:endParaRPr lang="en-US" sz="1650" dirty="0"/>
          </a:p>
        </p:txBody>
      </p:sp>
      <p:sp>
        <p:nvSpPr>
          <p:cNvPr id="16" name="Text 13"/>
          <p:cNvSpPr/>
          <p:nvPr/>
        </p:nvSpPr>
        <p:spPr>
          <a:xfrm>
            <a:off x="10860286" y="275022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IP range : 192.168.20.0/24</a:t>
            </a:r>
            <a:endParaRPr lang="en-US" sz="1650" dirty="0"/>
          </a:p>
        </p:txBody>
      </p:sp>
      <p:sp>
        <p:nvSpPr>
          <p:cNvPr id="17" name="Text 14"/>
          <p:cNvSpPr/>
          <p:nvPr/>
        </p:nvSpPr>
        <p:spPr>
          <a:xfrm>
            <a:off x="10860286" y="3220522"/>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Gateway : 192.168.20.200</a:t>
            </a:r>
            <a:endParaRPr lang="en-US" sz="1650" dirty="0"/>
          </a:p>
        </p:txBody>
      </p:sp>
      <p:sp>
        <p:nvSpPr>
          <p:cNvPr id="18" name="Text 15"/>
          <p:cNvSpPr/>
          <p:nvPr/>
        </p:nvSpPr>
        <p:spPr>
          <a:xfrm>
            <a:off x="10860286" y="369081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Range of ports :</a:t>
            </a:r>
            <a:endParaRPr lang="en-US" sz="1650" dirty="0"/>
          </a:p>
        </p:txBody>
      </p:sp>
      <p:sp>
        <p:nvSpPr>
          <p:cNvPr id="19" name="Text 16"/>
          <p:cNvSpPr/>
          <p:nvPr/>
        </p:nvSpPr>
        <p:spPr>
          <a:xfrm>
            <a:off x="10860286" y="416111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 0/6- 0/10</a:t>
            </a:r>
            <a:endParaRPr lang="en-US" sz="1650" dirty="0"/>
          </a:p>
        </p:txBody>
      </p:sp>
      <p:sp>
        <p:nvSpPr>
          <p:cNvPr id="20" name="Shape 17"/>
          <p:cNvSpPr/>
          <p:nvPr/>
        </p:nvSpPr>
        <p:spPr>
          <a:xfrm>
            <a:off x="6234946" y="4957524"/>
            <a:ext cx="481132" cy="481132"/>
          </a:xfrm>
          <a:prstGeom prst="roundRect">
            <a:avLst>
              <a:gd name="adj" fmla="val 18670"/>
            </a:avLst>
          </a:prstGeom>
          <a:solidFill>
            <a:srgbClr val="31136C"/>
          </a:solidFill>
          <a:ln w="7620">
            <a:solidFill>
              <a:srgbClr val="4A2C85"/>
            </a:solidFill>
            <a:prstDash val="solid"/>
          </a:ln>
        </p:spPr>
      </p:sp>
      <p:sp>
        <p:nvSpPr>
          <p:cNvPr id="21" name="Text 18"/>
          <p:cNvSpPr/>
          <p:nvPr/>
        </p:nvSpPr>
        <p:spPr>
          <a:xfrm>
            <a:off x="6384965" y="5037653"/>
            <a:ext cx="180975" cy="320754"/>
          </a:xfrm>
          <a:prstGeom prst="rect">
            <a:avLst/>
          </a:prstGeom>
          <a:noFill/>
          <a:ln/>
        </p:spPr>
        <p:txBody>
          <a:bodyPr wrap="none" lIns="0" tIns="0" rIns="0" bIns="0" rtlCol="0" anchor="t"/>
          <a:lstStyle/>
          <a:p>
            <a:pPr marL="0" indent="0" algn="ctr">
              <a:lnSpc>
                <a:spcPts val="2500"/>
              </a:lnSpc>
              <a:buNone/>
            </a:pPr>
            <a:r>
              <a:rPr lang="en-US" sz="2500" dirty="0">
                <a:solidFill>
                  <a:srgbClr val="DCD7E5"/>
                </a:solidFill>
                <a:latin typeface="Montserrat" pitchFamily="34" charset="0"/>
                <a:ea typeface="Montserrat" pitchFamily="34" charset="-122"/>
                <a:cs typeface="Montserrat" pitchFamily="34" charset="-120"/>
              </a:rPr>
              <a:t>3</a:t>
            </a:r>
            <a:endParaRPr lang="en-US" sz="2500" dirty="0"/>
          </a:p>
        </p:txBody>
      </p:sp>
      <p:sp>
        <p:nvSpPr>
          <p:cNvPr id="22" name="Text 19"/>
          <p:cNvSpPr/>
          <p:nvPr/>
        </p:nvSpPr>
        <p:spPr>
          <a:xfrm>
            <a:off x="6929914" y="4957524"/>
            <a:ext cx="2673310" cy="334089"/>
          </a:xfrm>
          <a:prstGeom prst="rect">
            <a:avLst/>
          </a:prstGeom>
          <a:noFill/>
          <a:ln/>
        </p:spPr>
        <p:txBody>
          <a:bodyPr wrap="none" lIns="0" tIns="0" rIns="0" bIns="0" rtlCol="0" anchor="t"/>
          <a:lstStyle/>
          <a:p>
            <a:pPr marL="0" indent="0">
              <a:lnSpc>
                <a:spcPts val="2600"/>
              </a:lnSpc>
              <a:buNone/>
            </a:pPr>
            <a:r>
              <a:rPr lang="en-US" sz="2100" dirty="0">
                <a:solidFill>
                  <a:srgbClr val="DCD7E5"/>
                </a:solidFill>
                <a:latin typeface="Montserrat" pitchFamily="34" charset="0"/>
                <a:ea typeface="Montserrat" pitchFamily="34" charset="-122"/>
                <a:cs typeface="Montserrat" pitchFamily="34" charset="-120"/>
              </a:rPr>
              <a:t>VLAN 30</a:t>
            </a:r>
            <a:endParaRPr lang="en-US" sz="2100" dirty="0"/>
          </a:p>
        </p:txBody>
      </p:sp>
      <p:sp>
        <p:nvSpPr>
          <p:cNvPr id="23" name="Text 20"/>
          <p:cNvSpPr/>
          <p:nvPr/>
        </p:nvSpPr>
        <p:spPr>
          <a:xfrm>
            <a:off x="6929914" y="5419844"/>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for Sales department</a:t>
            </a:r>
            <a:endParaRPr lang="en-US" sz="1650" dirty="0"/>
          </a:p>
        </p:txBody>
      </p:sp>
      <p:sp>
        <p:nvSpPr>
          <p:cNvPr id="24" name="Text 21"/>
          <p:cNvSpPr/>
          <p:nvPr/>
        </p:nvSpPr>
        <p:spPr>
          <a:xfrm>
            <a:off x="6929914" y="5890141"/>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IP range : 192.168.30.0/24</a:t>
            </a:r>
            <a:endParaRPr lang="en-US" sz="1650" dirty="0"/>
          </a:p>
        </p:txBody>
      </p:sp>
      <p:sp>
        <p:nvSpPr>
          <p:cNvPr id="25" name="Text 22"/>
          <p:cNvSpPr/>
          <p:nvPr/>
        </p:nvSpPr>
        <p:spPr>
          <a:xfrm>
            <a:off x="6929914" y="636043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Gateway : 192.168.30.200</a:t>
            </a:r>
            <a:endParaRPr lang="en-US" sz="1650" dirty="0"/>
          </a:p>
        </p:txBody>
      </p:sp>
      <p:sp>
        <p:nvSpPr>
          <p:cNvPr id="26" name="Text 23"/>
          <p:cNvSpPr/>
          <p:nvPr/>
        </p:nvSpPr>
        <p:spPr>
          <a:xfrm>
            <a:off x="6929914" y="683073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Range of ports : </a:t>
            </a:r>
            <a:endParaRPr lang="en-US" sz="1650" dirty="0"/>
          </a:p>
        </p:txBody>
      </p:sp>
      <p:sp>
        <p:nvSpPr>
          <p:cNvPr id="27" name="Text 24"/>
          <p:cNvSpPr/>
          <p:nvPr/>
        </p:nvSpPr>
        <p:spPr>
          <a:xfrm>
            <a:off x="6929914" y="7301032"/>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0/11- 0/20</a:t>
            </a:r>
            <a:endParaRPr lang="en-US" sz="1650" dirty="0"/>
          </a:p>
        </p:txBody>
      </p:sp>
      <p:sp>
        <p:nvSpPr>
          <p:cNvPr id="28" name="Shape 25"/>
          <p:cNvSpPr/>
          <p:nvPr/>
        </p:nvSpPr>
        <p:spPr>
          <a:xfrm>
            <a:off x="10165318" y="4957524"/>
            <a:ext cx="481132" cy="481132"/>
          </a:xfrm>
          <a:prstGeom prst="roundRect">
            <a:avLst>
              <a:gd name="adj" fmla="val 18670"/>
            </a:avLst>
          </a:prstGeom>
          <a:solidFill>
            <a:srgbClr val="31136C"/>
          </a:solidFill>
          <a:ln w="7620">
            <a:solidFill>
              <a:srgbClr val="4A2C85"/>
            </a:solidFill>
            <a:prstDash val="solid"/>
          </a:ln>
        </p:spPr>
      </p:sp>
      <p:sp>
        <p:nvSpPr>
          <p:cNvPr id="29" name="Text 26"/>
          <p:cNvSpPr/>
          <p:nvPr/>
        </p:nvSpPr>
        <p:spPr>
          <a:xfrm>
            <a:off x="10299859" y="5037653"/>
            <a:ext cx="212050" cy="320754"/>
          </a:xfrm>
          <a:prstGeom prst="rect">
            <a:avLst/>
          </a:prstGeom>
          <a:noFill/>
          <a:ln/>
        </p:spPr>
        <p:txBody>
          <a:bodyPr wrap="none" lIns="0" tIns="0" rIns="0" bIns="0" rtlCol="0" anchor="t"/>
          <a:lstStyle/>
          <a:p>
            <a:pPr marL="0" indent="0" algn="ctr">
              <a:lnSpc>
                <a:spcPts val="2500"/>
              </a:lnSpc>
              <a:buNone/>
            </a:pPr>
            <a:r>
              <a:rPr lang="en-US" sz="2500" dirty="0">
                <a:solidFill>
                  <a:srgbClr val="DCD7E5"/>
                </a:solidFill>
                <a:latin typeface="Montserrat" pitchFamily="34" charset="0"/>
                <a:ea typeface="Montserrat" pitchFamily="34" charset="-122"/>
                <a:cs typeface="Montserrat" pitchFamily="34" charset="-120"/>
              </a:rPr>
              <a:t>4</a:t>
            </a:r>
            <a:endParaRPr lang="en-US" sz="2500" dirty="0"/>
          </a:p>
        </p:txBody>
      </p:sp>
      <p:sp>
        <p:nvSpPr>
          <p:cNvPr id="30" name="Text 27"/>
          <p:cNvSpPr/>
          <p:nvPr/>
        </p:nvSpPr>
        <p:spPr>
          <a:xfrm>
            <a:off x="10860286" y="4957524"/>
            <a:ext cx="2673310" cy="334089"/>
          </a:xfrm>
          <a:prstGeom prst="rect">
            <a:avLst/>
          </a:prstGeom>
          <a:noFill/>
          <a:ln/>
        </p:spPr>
        <p:txBody>
          <a:bodyPr wrap="none" lIns="0" tIns="0" rIns="0" bIns="0" rtlCol="0" anchor="t"/>
          <a:lstStyle/>
          <a:p>
            <a:pPr marL="0" indent="0">
              <a:lnSpc>
                <a:spcPts val="2600"/>
              </a:lnSpc>
              <a:buNone/>
            </a:pPr>
            <a:r>
              <a:rPr lang="en-US" sz="2100" dirty="0">
                <a:solidFill>
                  <a:srgbClr val="DCD7E5"/>
                </a:solidFill>
                <a:latin typeface="Montserrat" pitchFamily="34" charset="0"/>
                <a:ea typeface="Montserrat" pitchFamily="34" charset="-122"/>
                <a:cs typeface="Montserrat" pitchFamily="34" charset="-120"/>
              </a:rPr>
              <a:t>VLAN 40</a:t>
            </a:r>
            <a:endParaRPr lang="en-US" sz="2100" dirty="0"/>
          </a:p>
        </p:txBody>
      </p:sp>
      <p:sp>
        <p:nvSpPr>
          <p:cNvPr id="31" name="Text 28"/>
          <p:cNvSpPr/>
          <p:nvPr/>
        </p:nvSpPr>
        <p:spPr>
          <a:xfrm>
            <a:off x="10860286" y="5419844"/>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for Finance department</a:t>
            </a:r>
            <a:endParaRPr lang="en-US" sz="1650" dirty="0"/>
          </a:p>
        </p:txBody>
      </p:sp>
      <p:sp>
        <p:nvSpPr>
          <p:cNvPr id="32" name="Text 29"/>
          <p:cNvSpPr/>
          <p:nvPr/>
        </p:nvSpPr>
        <p:spPr>
          <a:xfrm>
            <a:off x="10860286" y="5890141"/>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IP range : 192.168.40.0/24</a:t>
            </a:r>
            <a:endParaRPr lang="en-US" sz="1650" dirty="0"/>
          </a:p>
        </p:txBody>
      </p:sp>
      <p:sp>
        <p:nvSpPr>
          <p:cNvPr id="33" name="Text 30"/>
          <p:cNvSpPr/>
          <p:nvPr/>
        </p:nvSpPr>
        <p:spPr>
          <a:xfrm>
            <a:off x="10860286" y="6360438"/>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Gateway : 192.168.40.200</a:t>
            </a:r>
            <a:endParaRPr lang="en-US" sz="1650" dirty="0"/>
          </a:p>
        </p:txBody>
      </p:sp>
      <p:sp>
        <p:nvSpPr>
          <p:cNvPr id="34" name="Text 31"/>
          <p:cNvSpPr/>
          <p:nvPr/>
        </p:nvSpPr>
        <p:spPr>
          <a:xfrm>
            <a:off x="10860286" y="6830735"/>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Range of ports : </a:t>
            </a:r>
            <a:endParaRPr lang="en-US" sz="1650" dirty="0"/>
          </a:p>
        </p:txBody>
      </p:sp>
      <p:sp>
        <p:nvSpPr>
          <p:cNvPr id="35" name="Text 32"/>
          <p:cNvSpPr/>
          <p:nvPr/>
        </p:nvSpPr>
        <p:spPr>
          <a:xfrm>
            <a:off x="10860286" y="7301032"/>
            <a:ext cx="3021568" cy="342067"/>
          </a:xfrm>
          <a:prstGeom prst="rect">
            <a:avLst/>
          </a:prstGeom>
          <a:noFill/>
          <a:ln/>
        </p:spPr>
        <p:txBody>
          <a:bodyPr wrap="none" lIns="0" tIns="0" rIns="0" bIns="0" rtlCol="0" anchor="t"/>
          <a:lstStyle/>
          <a:p>
            <a:pPr marL="0" indent="0">
              <a:lnSpc>
                <a:spcPts val="2650"/>
              </a:lnSpc>
              <a:buNone/>
            </a:pPr>
            <a:r>
              <a:rPr lang="en-US" sz="1650" dirty="0">
                <a:solidFill>
                  <a:srgbClr val="DCD7E5"/>
                </a:solidFill>
                <a:latin typeface="Heebo Light" pitchFamily="34" charset="0"/>
                <a:ea typeface="Heebo Light" pitchFamily="34" charset="-122"/>
                <a:cs typeface="Heebo Light" pitchFamily="34" charset="-120"/>
              </a:rPr>
              <a:t>0/21- 0/24</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5455" y="642104"/>
            <a:ext cx="5611058" cy="701397"/>
          </a:xfrm>
          <a:prstGeom prst="rect">
            <a:avLst/>
          </a:prstGeom>
          <a:noFill/>
          <a:ln/>
        </p:spPr>
        <p:txBody>
          <a:bodyPr wrap="none" lIns="0" tIns="0" rIns="0" bIns="0" rtlCol="0" anchor="t"/>
          <a:lstStyle/>
          <a:p>
            <a:pPr marL="0" indent="0">
              <a:lnSpc>
                <a:spcPts val="5500"/>
              </a:lnSpc>
              <a:buNone/>
            </a:pPr>
            <a:r>
              <a:rPr lang="en-US" sz="4400" dirty="0">
                <a:solidFill>
                  <a:srgbClr val="F2F0F4"/>
                </a:solidFill>
                <a:latin typeface="Montserrat" pitchFamily="34" charset="0"/>
                <a:ea typeface="Montserrat" pitchFamily="34" charset="-122"/>
                <a:cs typeface="Montserrat" pitchFamily="34" charset="-120"/>
              </a:rPr>
              <a:t>DHCP Basics</a:t>
            </a:r>
            <a:endParaRPr lang="en-US" sz="4400" dirty="0"/>
          </a:p>
        </p:txBody>
      </p:sp>
      <p:sp>
        <p:nvSpPr>
          <p:cNvPr id="4" name="Shape 1"/>
          <p:cNvSpPr/>
          <p:nvPr/>
        </p:nvSpPr>
        <p:spPr>
          <a:xfrm>
            <a:off x="785455" y="1680091"/>
            <a:ext cx="7573089" cy="1308497"/>
          </a:xfrm>
          <a:prstGeom prst="roundRect">
            <a:avLst>
              <a:gd name="adj" fmla="val 7204"/>
            </a:avLst>
          </a:prstGeom>
          <a:solidFill>
            <a:srgbClr val="31136C"/>
          </a:solidFill>
          <a:ln w="7620">
            <a:solidFill>
              <a:srgbClr val="4A2C85"/>
            </a:solidFill>
            <a:prstDash val="solid"/>
          </a:ln>
        </p:spPr>
      </p:sp>
      <p:sp>
        <p:nvSpPr>
          <p:cNvPr id="5" name="Text 2"/>
          <p:cNvSpPr/>
          <p:nvPr/>
        </p:nvSpPr>
        <p:spPr>
          <a:xfrm>
            <a:off x="1017508" y="1912144"/>
            <a:ext cx="5245298" cy="350639"/>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Dynamic Host Configuration Protocol</a:t>
            </a:r>
            <a:endParaRPr lang="en-US" sz="2200" dirty="0"/>
          </a:p>
        </p:txBody>
      </p:sp>
      <p:sp>
        <p:nvSpPr>
          <p:cNvPr id="6" name="Text 3"/>
          <p:cNvSpPr/>
          <p:nvPr/>
        </p:nvSpPr>
        <p:spPr>
          <a:xfrm>
            <a:off x="1017508" y="2397442"/>
            <a:ext cx="7108984" cy="359092"/>
          </a:xfrm>
          <a:prstGeom prst="rect">
            <a:avLst/>
          </a:prstGeom>
          <a:noFill/>
          <a:ln/>
        </p:spPr>
        <p:txBody>
          <a:bodyPr wrap="none" lIns="0" tIns="0" rIns="0" bIns="0" rtlCol="0" anchor="t"/>
          <a:lstStyle/>
          <a:p>
            <a:pPr marL="0" indent="0">
              <a:lnSpc>
                <a:spcPts val="2800"/>
              </a:lnSpc>
              <a:buNone/>
            </a:pPr>
            <a:r>
              <a:rPr lang="en-US" sz="1750" dirty="0">
                <a:solidFill>
                  <a:srgbClr val="DCD7E5"/>
                </a:solidFill>
                <a:latin typeface="Heebo Light" pitchFamily="34" charset="0"/>
                <a:ea typeface="Heebo Light" pitchFamily="34" charset="-122"/>
                <a:cs typeface="Heebo Light" pitchFamily="34" charset="-120"/>
              </a:rPr>
              <a:t>Automates IP address assignment to network devices.</a:t>
            </a:r>
            <a:endParaRPr lang="en-US" sz="1750" dirty="0"/>
          </a:p>
        </p:txBody>
      </p:sp>
      <p:sp>
        <p:nvSpPr>
          <p:cNvPr id="7" name="Shape 4"/>
          <p:cNvSpPr/>
          <p:nvPr/>
        </p:nvSpPr>
        <p:spPr>
          <a:xfrm>
            <a:off x="785455" y="3213021"/>
            <a:ext cx="7573089" cy="1308497"/>
          </a:xfrm>
          <a:prstGeom prst="roundRect">
            <a:avLst>
              <a:gd name="adj" fmla="val 7204"/>
            </a:avLst>
          </a:prstGeom>
          <a:solidFill>
            <a:srgbClr val="31136C"/>
          </a:solidFill>
          <a:ln w="7620">
            <a:solidFill>
              <a:srgbClr val="4A2C85"/>
            </a:solidFill>
            <a:prstDash val="solid"/>
          </a:ln>
        </p:spPr>
      </p:sp>
      <p:sp>
        <p:nvSpPr>
          <p:cNvPr id="8" name="Text 5"/>
          <p:cNvSpPr/>
          <p:nvPr/>
        </p:nvSpPr>
        <p:spPr>
          <a:xfrm>
            <a:off x="1017508" y="3445073"/>
            <a:ext cx="2805470" cy="350639"/>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DHCP Server</a:t>
            </a:r>
            <a:endParaRPr lang="en-US" sz="2200" dirty="0"/>
          </a:p>
        </p:txBody>
      </p:sp>
      <p:sp>
        <p:nvSpPr>
          <p:cNvPr id="9" name="Text 6"/>
          <p:cNvSpPr/>
          <p:nvPr/>
        </p:nvSpPr>
        <p:spPr>
          <a:xfrm>
            <a:off x="1017508" y="3930372"/>
            <a:ext cx="7108984" cy="359092"/>
          </a:xfrm>
          <a:prstGeom prst="rect">
            <a:avLst/>
          </a:prstGeom>
          <a:noFill/>
          <a:ln/>
        </p:spPr>
        <p:txBody>
          <a:bodyPr wrap="none" lIns="0" tIns="0" rIns="0" bIns="0" rtlCol="0" anchor="t"/>
          <a:lstStyle/>
          <a:p>
            <a:pPr marL="0" indent="0">
              <a:lnSpc>
                <a:spcPts val="2800"/>
              </a:lnSpc>
              <a:buNone/>
            </a:pPr>
            <a:r>
              <a:rPr lang="en-US" sz="1750" dirty="0">
                <a:solidFill>
                  <a:srgbClr val="DCD7E5"/>
                </a:solidFill>
                <a:latin typeface="Heebo Light" pitchFamily="34" charset="0"/>
                <a:ea typeface="Heebo Light" pitchFamily="34" charset="-122"/>
                <a:cs typeface="Heebo Light" pitchFamily="34" charset="-120"/>
              </a:rPr>
              <a:t>Manages IP address pool and lease information.</a:t>
            </a:r>
            <a:endParaRPr lang="en-US" sz="1750" dirty="0"/>
          </a:p>
        </p:txBody>
      </p:sp>
      <p:sp>
        <p:nvSpPr>
          <p:cNvPr id="10" name="Shape 7"/>
          <p:cNvSpPr/>
          <p:nvPr/>
        </p:nvSpPr>
        <p:spPr>
          <a:xfrm>
            <a:off x="785455" y="4745950"/>
            <a:ext cx="7573089" cy="1308497"/>
          </a:xfrm>
          <a:prstGeom prst="roundRect">
            <a:avLst>
              <a:gd name="adj" fmla="val 7204"/>
            </a:avLst>
          </a:prstGeom>
          <a:solidFill>
            <a:srgbClr val="31136C"/>
          </a:solidFill>
          <a:ln w="7620">
            <a:solidFill>
              <a:srgbClr val="4A2C85"/>
            </a:solidFill>
            <a:prstDash val="solid"/>
          </a:ln>
        </p:spPr>
      </p:sp>
      <p:sp>
        <p:nvSpPr>
          <p:cNvPr id="11" name="Text 8"/>
          <p:cNvSpPr/>
          <p:nvPr/>
        </p:nvSpPr>
        <p:spPr>
          <a:xfrm>
            <a:off x="1017508" y="4978003"/>
            <a:ext cx="2805470" cy="350639"/>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DHCP Client</a:t>
            </a:r>
            <a:endParaRPr lang="en-US" sz="2200" dirty="0"/>
          </a:p>
        </p:txBody>
      </p:sp>
      <p:sp>
        <p:nvSpPr>
          <p:cNvPr id="12" name="Text 9"/>
          <p:cNvSpPr/>
          <p:nvPr/>
        </p:nvSpPr>
        <p:spPr>
          <a:xfrm>
            <a:off x="1017508" y="5463302"/>
            <a:ext cx="7108984" cy="359092"/>
          </a:xfrm>
          <a:prstGeom prst="rect">
            <a:avLst/>
          </a:prstGeom>
          <a:noFill/>
          <a:ln/>
        </p:spPr>
        <p:txBody>
          <a:bodyPr wrap="none" lIns="0" tIns="0" rIns="0" bIns="0" rtlCol="0" anchor="t"/>
          <a:lstStyle/>
          <a:p>
            <a:pPr marL="0" indent="0">
              <a:lnSpc>
                <a:spcPts val="2800"/>
              </a:lnSpc>
              <a:buNone/>
            </a:pPr>
            <a:r>
              <a:rPr lang="en-US" sz="1750" dirty="0">
                <a:solidFill>
                  <a:srgbClr val="DCD7E5"/>
                </a:solidFill>
                <a:latin typeface="Heebo Light" pitchFamily="34" charset="0"/>
                <a:ea typeface="Heebo Light" pitchFamily="34" charset="-122"/>
                <a:cs typeface="Heebo Light" pitchFamily="34" charset="-120"/>
              </a:rPr>
              <a:t>Devices requesting IP addresses from DHCP server.</a:t>
            </a:r>
            <a:endParaRPr lang="en-US" sz="1750" dirty="0"/>
          </a:p>
        </p:txBody>
      </p:sp>
      <p:sp>
        <p:nvSpPr>
          <p:cNvPr id="13" name="Shape 10"/>
          <p:cNvSpPr/>
          <p:nvPr/>
        </p:nvSpPr>
        <p:spPr>
          <a:xfrm>
            <a:off x="785455" y="6278880"/>
            <a:ext cx="7573089" cy="1308497"/>
          </a:xfrm>
          <a:prstGeom prst="roundRect">
            <a:avLst>
              <a:gd name="adj" fmla="val 7204"/>
            </a:avLst>
          </a:prstGeom>
          <a:solidFill>
            <a:srgbClr val="31136C"/>
          </a:solidFill>
          <a:ln w="7620">
            <a:solidFill>
              <a:srgbClr val="4A2C85"/>
            </a:solidFill>
            <a:prstDash val="solid"/>
          </a:ln>
        </p:spPr>
      </p:sp>
      <p:sp>
        <p:nvSpPr>
          <p:cNvPr id="14" name="Text 11"/>
          <p:cNvSpPr/>
          <p:nvPr/>
        </p:nvSpPr>
        <p:spPr>
          <a:xfrm>
            <a:off x="1017508" y="6510933"/>
            <a:ext cx="2805470" cy="350639"/>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Lease Time</a:t>
            </a:r>
            <a:endParaRPr lang="en-US" sz="2200" dirty="0"/>
          </a:p>
        </p:txBody>
      </p:sp>
      <p:sp>
        <p:nvSpPr>
          <p:cNvPr id="15" name="Text 12"/>
          <p:cNvSpPr/>
          <p:nvPr/>
        </p:nvSpPr>
        <p:spPr>
          <a:xfrm>
            <a:off x="1017508" y="6996232"/>
            <a:ext cx="7108984" cy="359092"/>
          </a:xfrm>
          <a:prstGeom prst="rect">
            <a:avLst/>
          </a:prstGeom>
          <a:noFill/>
          <a:ln/>
        </p:spPr>
        <p:txBody>
          <a:bodyPr wrap="none" lIns="0" tIns="0" rIns="0" bIns="0" rtlCol="0" anchor="t"/>
          <a:lstStyle/>
          <a:p>
            <a:pPr marL="0" indent="0">
              <a:lnSpc>
                <a:spcPts val="2800"/>
              </a:lnSpc>
              <a:buNone/>
            </a:pPr>
            <a:r>
              <a:rPr lang="en-US" sz="1750" dirty="0">
                <a:solidFill>
                  <a:srgbClr val="DCD7E5"/>
                </a:solidFill>
                <a:latin typeface="Heebo Light" pitchFamily="34" charset="0"/>
                <a:ea typeface="Heebo Light" pitchFamily="34" charset="-122"/>
                <a:cs typeface="Heebo Light" pitchFamily="34" charset="-120"/>
              </a:rPr>
              <a:t>Duration for which IP address is assigned.</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2789" y="501134"/>
            <a:ext cx="7871222" cy="1136333"/>
          </a:xfrm>
          <a:prstGeom prst="rect">
            <a:avLst/>
          </a:prstGeom>
          <a:noFill/>
          <a:ln/>
        </p:spPr>
        <p:txBody>
          <a:bodyPr wrap="square" lIns="0" tIns="0" rIns="0" bIns="0" rtlCol="0" anchor="t"/>
          <a:lstStyle/>
          <a:p>
            <a:pPr marL="0" indent="0">
              <a:lnSpc>
                <a:spcPts val="4450"/>
              </a:lnSpc>
              <a:buNone/>
            </a:pPr>
            <a:r>
              <a:rPr lang="en-US" sz="3550" dirty="0">
                <a:solidFill>
                  <a:srgbClr val="F2F0F4"/>
                </a:solidFill>
                <a:latin typeface="Montserrat" pitchFamily="34" charset="0"/>
                <a:ea typeface="Montserrat" pitchFamily="34" charset="-122"/>
                <a:cs typeface="Montserrat" pitchFamily="34" charset="-120"/>
              </a:rPr>
              <a:t>Implementing DHCP in Packet Tracer</a:t>
            </a:r>
            <a:endParaRPr lang="en-US" sz="3550" dirty="0"/>
          </a:p>
        </p:txBody>
      </p:sp>
      <p:pic>
        <p:nvPicPr>
          <p:cNvPr id="4" name="Image 1" descr="preencoded.png"/>
          <p:cNvPicPr>
            <a:picLocks noChangeAspect="1"/>
          </p:cNvPicPr>
          <p:nvPr/>
        </p:nvPicPr>
        <p:blipFill>
          <a:blip r:embed="rId4"/>
          <a:stretch>
            <a:fillRect/>
          </a:stretch>
        </p:blipFill>
        <p:spPr>
          <a:xfrm>
            <a:off x="6122789" y="1910120"/>
            <a:ext cx="909042" cy="1454587"/>
          </a:xfrm>
          <a:prstGeom prst="rect">
            <a:avLst/>
          </a:prstGeom>
        </p:spPr>
      </p:pic>
      <p:sp>
        <p:nvSpPr>
          <p:cNvPr id="5" name="Text 1"/>
          <p:cNvSpPr/>
          <p:nvPr/>
        </p:nvSpPr>
        <p:spPr>
          <a:xfrm>
            <a:off x="7304484" y="2091928"/>
            <a:ext cx="2663190" cy="284083"/>
          </a:xfrm>
          <a:prstGeom prst="rect">
            <a:avLst/>
          </a:prstGeom>
          <a:noFill/>
          <a:ln/>
        </p:spPr>
        <p:txBody>
          <a:bodyPr wrap="none" lIns="0" tIns="0" rIns="0" bIns="0" rtlCol="0" anchor="t"/>
          <a:lstStyle/>
          <a:p>
            <a:pPr marL="0" indent="0" algn="l">
              <a:lnSpc>
                <a:spcPts val="2200"/>
              </a:lnSpc>
              <a:buNone/>
            </a:pPr>
            <a:r>
              <a:rPr lang="en-US" sz="1750" dirty="0">
                <a:solidFill>
                  <a:srgbClr val="DCD7E5"/>
                </a:solidFill>
                <a:latin typeface="Montserrat" pitchFamily="34" charset="0"/>
                <a:ea typeface="Montserrat" pitchFamily="34" charset="-122"/>
                <a:cs typeface="Montserrat" pitchFamily="34" charset="-120"/>
              </a:rPr>
              <a:t>Configure DHCP Server</a:t>
            </a:r>
            <a:endParaRPr lang="en-US" sz="1750" dirty="0"/>
          </a:p>
        </p:txBody>
      </p:sp>
      <p:sp>
        <p:nvSpPr>
          <p:cNvPr id="6" name="Text 2"/>
          <p:cNvSpPr/>
          <p:nvPr/>
        </p:nvSpPr>
        <p:spPr>
          <a:xfrm>
            <a:off x="7304484" y="2485073"/>
            <a:ext cx="6689527" cy="290870"/>
          </a:xfrm>
          <a:prstGeom prst="rect">
            <a:avLst/>
          </a:prstGeom>
          <a:noFill/>
          <a:ln/>
        </p:spPr>
        <p:txBody>
          <a:bodyPr wrap="none" lIns="0" tIns="0" rIns="0" bIns="0" rtlCol="0" anchor="t"/>
          <a:lstStyle/>
          <a:p>
            <a:pPr marL="0" indent="0" algn="l">
              <a:lnSpc>
                <a:spcPts val="2250"/>
              </a:lnSpc>
              <a:buNone/>
            </a:pPr>
            <a:r>
              <a:rPr lang="en-US" sz="1400" dirty="0">
                <a:solidFill>
                  <a:srgbClr val="DCD7E5"/>
                </a:solidFill>
                <a:latin typeface="Heebo Light" pitchFamily="34" charset="0"/>
                <a:ea typeface="Heebo Light" pitchFamily="34" charset="-122"/>
                <a:cs typeface="Heebo Light" pitchFamily="34" charset="-120"/>
              </a:rPr>
              <a:t>Set up DHCP pool on router or server.</a:t>
            </a:r>
            <a:endParaRPr lang="en-US" sz="1400" dirty="0"/>
          </a:p>
        </p:txBody>
      </p:sp>
      <p:pic>
        <p:nvPicPr>
          <p:cNvPr id="7" name="Image 2" descr="preencoded.png"/>
          <p:cNvPicPr>
            <a:picLocks noChangeAspect="1"/>
          </p:cNvPicPr>
          <p:nvPr/>
        </p:nvPicPr>
        <p:blipFill>
          <a:blip r:embed="rId5"/>
          <a:stretch>
            <a:fillRect/>
          </a:stretch>
        </p:blipFill>
        <p:spPr>
          <a:xfrm>
            <a:off x="6122789" y="3364706"/>
            <a:ext cx="909042" cy="1454587"/>
          </a:xfrm>
          <a:prstGeom prst="rect">
            <a:avLst/>
          </a:prstGeom>
        </p:spPr>
      </p:pic>
      <p:sp>
        <p:nvSpPr>
          <p:cNvPr id="8" name="Text 3"/>
          <p:cNvSpPr/>
          <p:nvPr/>
        </p:nvSpPr>
        <p:spPr>
          <a:xfrm>
            <a:off x="7304484" y="3546515"/>
            <a:ext cx="2381726" cy="284083"/>
          </a:xfrm>
          <a:prstGeom prst="rect">
            <a:avLst/>
          </a:prstGeom>
          <a:noFill/>
          <a:ln/>
        </p:spPr>
        <p:txBody>
          <a:bodyPr wrap="none" lIns="0" tIns="0" rIns="0" bIns="0" rtlCol="0" anchor="t"/>
          <a:lstStyle/>
          <a:p>
            <a:pPr marL="0" indent="0" algn="l">
              <a:lnSpc>
                <a:spcPts val="2200"/>
              </a:lnSpc>
              <a:buNone/>
            </a:pPr>
            <a:r>
              <a:rPr lang="en-US" sz="1750" dirty="0">
                <a:solidFill>
                  <a:srgbClr val="DCD7E5"/>
                </a:solidFill>
                <a:latin typeface="Montserrat" pitchFamily="34" charset="0"/>
                <a:ea typeface="Montserrat" pitchFamily="34" charset="-122"/>
                <a:cs typeface="Montserrat" pitchFamily="34" charset="-120"/>
              </a:rPr>
              <a:t>Define DHCP Scopes</a:t>
            </a:r>
            <a:endParaRPr lang="en-US" sz="1750" dirty="0"/>
          </a:p>
        </p:txBody>
      </p:sp>
      <p:sp>
        <p:nvSpPr>
          <p:cNvPr id="9" name="Text 4"/>
          <p:cNvSpPr/>
          <p:nvPr/>
        </p:nvSpPr>
        <p:spPr>
          <a:xfrm>
            <a:off x="7304484" y="3939659"/>
            <a:ext cx="6689527" cy="290870"/>
          </a:xfrm>
          <a:prstGeom prst="rect">
            <a:avLst/>
          </a:prstGeom>
          <a:noFill/>
          <a:ln/>
        </p:spPr>
        <p:txBody>
          <a:bodyPr wrap="none" lIns="0" tIns="0" rIns="0" bIns="0" rtlCol="0" anchor="t"/>
          <a:lstStyle/>
          <a:p>
            <a:pPr marL="0" indent="0" algn="l">
              <a:lnSpc>
                <a:spcPts val="2250"/>
              </a:lnSpc>
              <a:buNone/>
            </a:pPr>
            <a:r>
              <a:rPr lang="en-US" sz="1400" dirty="0">
                <a:solidFill>
                  <a:srgbClr val="DCD7E5"/>
                </a:solidFill>
                <a:latin typeface="Heebo Light" pitchFamily="34" charset="0"/>
                <a:ea typeface="Heebo Light" pitchFamily="34" charset="-122"/>
                <a:cs typeface="Heebo Light" pitchFamily="34" charset="-120"/>
              </a:rPr>
              <a:t>Specify IP ranges for each VLAN.</a:t>
            </a:r>
            <a:endParaRPr lang="en-US" sz="1400" dirty="0"/>
          </a:p>
        </p:txBody>
      </p:sp>
      <p:pic>
        <p:nvPicPr>
          <p:cNvPr id="10" name="Image 3" descr="preencoded.png"/>
          <p:cNvPicPr>
            <a:picLocks noChangeAspect="1"/>
          </p:cNvPicPr>
          <p:nvPr/>
        </p:nvPicPr>
        <p:blipFill>
          <a:blip r:embed="rId6"/>
          <a:stretch>
            <a:fillRect/>
          </a:stretch>
        </p:blipFill>
        <p:spPr>
          <a:xfrm>
            <a:off x="6122789" y="4819293"/>
            <a:ext cx="909042" cy="1454587"/>
          </a:xfrm>
          <a:prstGeom prst="rect">
            <a:avLst/>
          </a:prstGeom>
        </p:spPr>
      </p:pic>
      <p:sp>
        <p:nvSpPr>
          <p:cNvPr id="11" name="Text 5"/>
          <p:cNvSpPr/>
          <p:nvPr/>
        </p:nvSpPr>
        <p:spPr>
          <a:xfrm>
            <a:off x="7304484" y="5001101"/>
            <a:ext cx="3086457" cy="284083"/>
          </a:xfrm>
          <a:prstGeom prst="rect">
            <a:avLst/>
          </a:prstGeom>
          <a:noFill/>
          <a:ln/>
        </p:spPr>
        <p:txBody>
          <a:bodyPr wrap="none" lIns="0" tIns="0" rIns="0" bIns="0" rtlCol="0" anchor="t"/>
          <a:lstStyle/>
          <a:p>
            <a:pPr marL="0" indent="0" algn="l">
              <a:lnSpc>
                <a:spcPts val="2200"/>
              </a:lnSpc>
              <a:buNone/>
            </a:pPr>
            <a:r>
              <a:rPr lang="en-US" sz="1750" dirty="0">
                <a:solidFill>
                  <a:srgbClr val="DCD7E5"/>
                </a:solidFill>
                <a:latin typeface="Montserrat" pitchFamily="34" charset="0"/>
                <a:ea typeface="Montserrat" pitchFamily="34" charset="-122"/>
                <a:cs typeface="Montserrat" pitchFamily="34" charset="-120"/>
              </a:rPr>
              <a:t>Enable DHCP on Interfaces</a:t>
            </a:r>
            <a:endParaRPr lang="en-US" sz="1750" dirty="0"/>
          </a:p>
        </p:txBody>
      </p:sp>
      <p:sp>
        <p:nvSpPr>
          <p:cNvPr id="12" name="Text 6"/>
          <p:cNvSpPr/>
          <p:nvPr/>
        </p:nvSpPr>
        <p:spPr>
          <a:xfrm>
            <a:off x="7304484" y="5394246"/>
            <a:ext cx="6689527" cy="290870"/>
          </a:xfrm>
          <a:prstGeom prst="rect">
            <a:avLst/>
          </a:prstGeom>
          <a:noFill/>
          <a:ln/>
        </p:spPr>
        <p:txBody>
          <a:bodyPr wrap="none" lIns="0" tIns="0" rIns="0" bIns="0" rtlCol="0" anchor="t"/>
          <a:lstStyle/>
          <a:p>
            <a:pPr marL="0" indent="0" algn="l">
              <a:lnSpc>
                <a:spcPts val="2250"/>
              </a:lnSpc>
              <a:buNone/>
            </a:pPr>
            <a:r>
              <a:rPr lang="en-US" sz="1400" dirty="0">
                <a:solidFill>
                  <a:srgbClr val="DCD7E5"/>
                </a:solidFill>
                <a:latin typeface="Heebo Light" pitchFamily="34" charset="0"/>
                <a:ea typeface="Heebo Light" pitchFamily="34" charset="-122"/>
                <a:cs typeface="Heebo Light" pitchFamily="34" charset="-120"/>
              </a:rPr>
              <a:t>Activate DHCP on router interfaces for VLANs.</a:t>
            </a:r>
            <a:endParaRPr lang="en-US" sz="1400" dirty="0"/>
          </a:p>
        </p:txBody>
      </p:sp>
      <p:pic>
        <p:nvPicPr>
          <p:cNvPr id="13" name="Image 4" descr="preencoded.png"/>
          <p:cNvPicPr>
            <a:picLocks noChangeAspect="1"/>
          </p:cNvPicPr>
          <p:nvPr/>
        </p:nvPicPr>
        <p:blipFill>
          <a:blip r:embed="rId7"/>
          <a:stretch>
            <a:fillRect/>
          </a:stretch>
        </p:blipFill>
        <p:spPr>
          <a:xfrm>
            <a:off x="6122789" y="6273879"/>
            <a:ext cx="909042" cy="1454587"/>
          </a:xfrm>
          <a:prstGeom prst="rect">
            <a:avLst/>
          </a:prstGeom>
        </p:spPr>
      </p:pic>
      <p:sp>
        <p:nvSpPr>
          <p:cNvPr id="14" name="Text 7"/>
          <p:cNvSpPr/>
          <p:nvPr/>
        </p:nvSpPr>
        <p:spPr>
          <a:xfrm>
            <a:off x="7304484" y="6455688"/>
            <a:ext cx="2272784" cy="284083"/>
          </a:xfrm>
          <a:prstGeom prst="rect">
            <a:avLst/>
          </a:prstGeom>
          <a:noFill/>
          <a:ln/>
        </p:spPr>
        <p:txBody>
          <a:bodyPr wrap="none" lIns="0" tIns="0" rIns="0" bIns="0" rtlCol="0" anchor="t"/>
          <a:lstStyle/>
          <a:p>
            <a:pPr marL="0" indent="0" algn="l">
              <a:lnSpc>
                <a:spcPts val="2200"/>
              </a:lnSpc>
              <a:buNone/>
            </a:pPr>
            <a:r>
              <a:rPr lang="en-US" sz="1750" dirty="0">
                <a:solidFill>
                  <a:srgbClr val="DCD7E5"/>
                </a:solidFill>
                <a:latin typeface="Montserrat" pitchFamily="34" charset="0"/>
                <a:ea typeface="Montserrat" pitchFamily="34" charset="-122"/>
                <a:cs typeface="Montserrat" pitchFamily="34" charset="-120"/>
              </a:rPr>
              <a:t>Verify Configuration</a:t>
            </a:r>
            <a:endParaRPr lang="en-US" sz="1750" dirty="0"/>
          </a:p>
        </p:txBody>
      </p:sp>
      <p:sp>
        <p:nvSpPr>
          <p:cNvPr id="15" name="Text 8"/>
          <p:cNvSpPr/>
          <p:nvPr/>
        </p:nvSpPr>
        <p:spPr>
          <a:xfrm>
            <a:off x="7304484" y="6848832"/>
            <a:ext cx="6689527" cy="290870"/>
          </a:xfrm>
          <a:prstGeom prst="rect">
            <a:avLst/>
          </a:prstGeom>
          <a:noFill/>
          <a:ln/>
        </p:spPr>
        <p:txBody>
          <a:bodyPr wrap="none" lIns="0" tIns="0" rIns="0" bIns="0" rtlCol="0" anchor="t"/>
          <a:lstStyle/>
          <a:p>
            <a:pPr marL="0" indent="0" algn="l">
              <a:lnSpc>
                <a:spcPts val="2250"/>
              </a:lnSpc>
              <a:buNone/>
            </a:pPr>
            <a:r>
              <a:rPr lang="en-US" sz="1400" dirty="0">
                <a:solidFill>
                  <a:srgbClr val="DCD7E5"/>
                </a:solidFill>
                <a:latin typeface="Heebo Light" pitchFamily="34" charset="0"/>
                <a:ea typeface="Heebo Light" pitchFamily="34" charset="-122"/>
                <a:cs typeface="Heebo Light" pitchFamily="34" charset="-120"/>
              </a:rPr>
              <a:t>Test DHCP functionality using Packet Tracer simulations.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948</TotalTime>
  <Words>596</Words>
  <Application>Microsoft Office PowerPoint</Application>
  <PresentationFormat>Custom</PresentationFormat>
  <Paragraphs>125</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Montserrat</vt:lpstr>
      <vt:lpstr>Heebo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Malak ossama sobeih</cp:lastModifiedBy>
  <cp:revision>6</cp:revision>
  <dcterms:created xsi:type="dcterms:W3CDTF">2024-10-20T20:14:20Z</dcterms:created>
  <dcterms:modified xsi:type="dcterms:W3CDTF">2024-10-24T13:52:42Z</dcterms:modified>
</cp:coreProperties>
</file>